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0"/>
    <p:sldId id="257" r:id="rId51"/>
    <p:sldId id="258" r:id="rId52"/>
    <p:sldId id="259" r:id="rId53"/>
    <p:sldId id="260" r:id="rId54"/>
    <p:sldId id="261" r:id="rId55"/>
    <p:sldId id="262" r:id="rId56"/>
    <p:sldId id="263" r:id="rId57"/>
    <p:sldId id="264" r:id="rId58"/>
    <p:sldId id="265" r:id="rId59"/>
    <p:sldId id="266" r:id="rId60"/>
    <p:sldId id="267" r:id="rId61"/>
    <p:sldId id="268" r:id="rId62"/>
    <p:sldId id="269" r:id="rId63"/>
    <p:sldId id="270" r:id="rId64"/>
    <p:sldId id="271" r:id="rId65"/>
    <p:sldId id="272" r:id="rId66"/>
    <p:sldId id="273" r:id="rId67"/>
    <p:sldId id="274" r:id="rId68"/>
    <p:sldId id="275" r:id="rId69"/>
    <p:sldId id="276" r:id="rId70"/>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
      <p:font typeface="Open Sauce Bold Italics" charset="1" panose="00000800000000000000"/>
      <p:regular r:id="rId21"/>
    </p:embeddedFont>
    <p:embeddedFont>
      <p:font typeface="Open Sauce Light" charset="1" panose="00000400000000000000"/>
      <p:regular r:id="rId22"/>
    </p:embeddedFont>
    <p:embeddedFont>
      <p:font typeface="Open Sauce Light Italics" charset="1" panose="00000400000000000000"/>
      <p:regular r:id="rId23"/>
    </p:embeddedFont>
    <p:embeddedFont>
      <p:font typeface="Open Sauce Medium" charset="1" panose="00000600000000000000"/>
      <p:regular r:id="rId24"/>
    </p:embeddedFont>
    <p:embeddedFont>
      <p:font typeface="Open Sauce Medium Italics" charset="1" panose="00000600000000000000"/>
      <p:regular r:id="rId25"/>
    </p:embeddedFont>
    <p:embeddedFont>
      <p:font typeface="Open Sauce Semi-Bold" charset="1" panose="00000700000000000000"/>
      <p:regular r:id="rId26"/>
    </p:embeddedFont>
    <p:embeddedFont>
      <p:font typeface="Open Sauce Semi-Bold Italics" charset="1" panose="00000700000000000000"/>
      <p:regular r:id="rId27"/>
    </p:embeddedFont>
    <p:embeddedFont>
      <p:font typeface="Open Sauce Heavy" charset="1" panose="00000A00000000000000"/>
      <p:regular r:id="rId28"/>
    </p:embeddedFont>
    <p:embeddedFont>
      <p:font typeface="Open Sauce Heavy Italics" charset="1" panose="00000A00000000000000"/>
      <p:regular r:id="rId29"/>
    </p:embeddedFont>
    <p:embeddedFont>
      <p:font typeface="Open Sans" charset="1" panose="020B0606030504020204"/>
      <p:regular r:id="rId30"/>
    </p:embeddedFont>
    <p:embeddedFont>
      <p:font typeface="Open Sans Bold" charset="1" panose="020B0806030504020204"/>
      <p:regular r:id="rId31"/>
    </p:embeddedFont>
    <p:embeddedFont>
      <p:font typeface="Open Sans Italics" charset="1" panose="020B0606030504020204"/>
      <p:regular r:id="rId32"/>
    </p:embeddedFont>
    <p:embeddedFont>
      <p:font typeface="Open Sans Bold Italics" charset="1" panose="020B0806030504020204"/>
      <p:regular r:id="rId33"/>
    </p:embeddedFont>
    <p:embeddedFont>
      <p:font typeface="Open Sans Light" charset="1" panose="020B0306030504020204"/>
      <p:regular r:id="rId34"/>
    </p:embeddedFont>
    <p:embeddedFont>
      <p:font typeface="Open Sans Light Italics" charset="1" panose="020B0306030504020204"/>
      <p:regular r:id="rId35"/>
    </p:embeddedFont>
    <p:embeddedFont>
      <p:font typeface="Open Sans Ultra-Bold" charset="1" panose="00000000000000000000"/>
      <p:regular r:id="rId36"/>
    </p:embeddedFont>
    <p:embeddedFont>
      <p:font typeface="Open Sans Ultra-Bold Italics" charset="1" panose="00000000000000000000"/>
      <p:regular r:id="rId37"/>
    </p:embeddedFont>
    <p:embeddedFont>
      <p:font typeface="Inter" charset="1" panose="020B0502030000000004"/>
      <p:regular r:id="rId38"/>
    </p:embeddedFont>
    <p:embeddedFont>
      <p:font typeface="Inter Bold" charset="1" panose="020B0802030000000004"/>
      <p:regular r:id="rId39"/>
    </p:embeddedFont>
    <p:embeddedFont>
      <p:font typeface="Inter Italics" charset="1" panose="020B0502030000000004"/>
      <p:regular r:id="rId40"/>
    </p:embeddedFont>
    <p:embeddedFont>
      <p:font typeface="Inter Bold Italics" charset="1" panose="020B0802030000000004"/>
      <p:regular r:id="rId41"/>
    </p:embeddedFont>
    <p:embeddedFont>
      <p:font typeface="Inter Thin" charset="1" panose="020B0A02050000000004"/>
      <p:regular r:id="rId42"/>
    </p:embeddedFont>
    <p:embeddedFont>
      <p:font typeface="Inter Thin Italics" charset="1" panose="020B0A02050000000004"/>
      <p:regular r:id="rId43"/>
    </p:embeddedFont>
    <p:embeddedFont>
      <p:font typeface="Inter Extra-Light" charset="1" panose="02000503000000020004"/>
      <p:regular r:id="rId44"/>
    </p:embeddedFont>
    <p:embeddedFont>
      <p:font typeface="Inter Light" charset="1" panose="02000503000000020004"/>
      <p:regular r:id="rId45"/>
    </p:embeddedFont>
    <p:embeddedFont>
      <p:font typeface="Inter Medium" charset="1" panose="02000503000000020004"/>
      <p:regular r:id="rId46"/>
    </p:embeddedFont>
    <p:embeddedFont>
      <p:font typeface="Inter Semi-Bold" charset="1" panose="02000503000000020004"/>
      <p:regular r:id="rId47"/>
    </p:embeddedFont>
    <p:embeddedFont>
      <p:font typeface="Inter Ultra-Bold" charset="1" panose="02000503000000020004"/>
      <p:regular r:id="rId48"/>
    </p:embeddedFont>
    <p:embeddedFont>
      <p:font typeface="Inter Heavy" charset="1" panose="02000503000000020004"/>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57" Target="slides/slide8.xml" Type="http://schemas.openxmlformats.org/officeDocument/2006/relationships/slide"/><Relationship Id="rId58" Target="slides/slide9.xml" Type="http://schemas.openxmlformats.org/officeDocument/2006/relationships/slide"/><Relationship Id="rId59" Target="slides/slide10.xml" Type="http://schemas.openxmlformats.org/officeDocument/2006/relationships/slide"/><Relationship Id="rId6" Target="fonts/font6.fntdata" Type="http://schemas.openxmlformats.org/officeDocument/2006/relationships/font"/><Relationship Id="rId60" Target="slides/slide11.xml" Type="http://schemas.openxmlformats.org/officeDocument/2006/relationships/slide"/><Relationship Id="rId61" Target="slides/slide12.xml" Type="http://schemas.openxmlformats.org/officeDocument/2006/relationships/slide"/><Relationship Id="rId62" Target="slides/slide13.xml" Type="http://schemas.openxmlformats.org/officeDocument/2006/relationships/slide"/><Relationship Id="rId63" Target="slides/slide14.xml" Type="http://schemas.openxmlformats.org/officeDocument/2006/relationships/slide"/><Relationship Id="rId64" Target="slides/slide15.xml" Type="http://schemas.openxmlformats.org/officeDocument/2006/relationships/slide"/><Relationship Id="rId65" Target="slides/slide16.xml" Type="http://schemas.openxmlformats.org/officeDocument/2006/relationships/slide"/><Relationship Id="rId66" Target="slides/slide17.xml" Type="http://schemas.openxmlformats.org/officeDocument/2006/relationships/slide"/><Relationship Id="rId67" Target="slides/slide18.xml" Type="http://schemas.openxmlformats.org/officeDocument/2006/relationships/slide"/><Relationship Id="rId68" Target="slides/slide19.xml" Type="http://schemas.openxmlformats.org/officeDocument/2006/relationships/slide"/><Relationship Id="rId69" Target="slides/slide20.xml" Type="http://schemas.openxmlformats.org/officeDocument/2006/relationships/slide"/><Relationship Id="rId7" Target="fonts/font7.fntdata" Type="http://schemas.openxmlformats.org/officeDocument/2006/relationships/font"/><Relationship Id="rId70" Target="slides/slide21.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jpeg" Type="http://schemas.openxmlformats.org/officeDocument/2006/relationships/image"/><Relationship Id="rId5" Target="../media/image2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7.jpeg" Type="http://schemas.openxmlformats.org/officeDocument/2006/relationships/image"/><Relationship Id="rId6" Target="../media/image28.jpeg" Type="http://schemas.openxmlformats.org/officeDocument/2006/relationships/image"/><Relationship Id="rId7" Target="../media/image29.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3.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4.png" Type="http://schemas.openxmlformats.org/officeDocument/2006/relationships/image"/><Relationship Id="rId6" Target="../media/image33.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7.jpeg" Type="http://schemas.openxmlformats.org/officeDocument/2006/relationships/image"/><Relationship Id="rId6" Target="../media/image28.jpeg" Type="http://schemas.openxmlformats.org/officeDocument/2006/relationships/image"/><Relationship Id="rId7" Target="../media/image29.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7.jpeg" Type="http://schemas.openxmlformats.org/officeDocument/2006/relationships/image"/><Relationship Id="rId6" Target="../media/image38.jpeg" Type="http://schemas.openxmlformats.org/officeDocument/2006/relationships/image"/><Relationship Id="rId7" Target="../media/image39.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4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44.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7031198" y="764931"/>
            <a:ext cx="456205" cy="263769"/>
          </a:xfrm>
          <a:custGeom>
            <a:avLst/>
            <a:gdLst/>
            <a:ahLst/>
            <a:cxnLst/>
            <a:rect r="r" b="b" t="t" l="l"/>
            <a:pathLst>
              <a:path h="263769" w="456205">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rot="0">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FFFFFF"/>
            </a:solidFill>
          </p:spPr>
        </p:sp>
      </p:grpSp>
      <p:sp>
        <p:nvSpPr>
          <p:cNvPr name="TextBox 6" id="6"/>
          <p:cNvSpPr txBox="true"/>
          <p:nvPr/>
        </p:nvSpPr>
        <p:spPr>
          <a:xfrm rot="0">
            <a:off x="1462438" y="2044680"/>
            <a:ext cx="16230600" cy="3098820"/>
          </a:xfrm>
          <a:prstGeom prst="rect">
            <a:avLst/>
          </a:prstGeom>
        </p:spPr>
        <p:txBody>
          <a:bodyPr anchor="t" rtlCol="false" tIns="0" lIns="0" bIns="0" rIns="0">
            <a:spAutoFit/>
          </a:bodyPr>
          <a:lstStyle/>
          <a:p>
            <a:pPr algn="ctr">
              <a:lnSpc>
                <a:spcPts val="12423"/>
              </a:lnSpc>
            </a:pPr>
            <a:r>
              <a:rPr lang="en-US" sz="8874">
                <a:solidFill>
                  <a:srgbClr val="FFFFFF"/>
                </a:solidFill>
                <a:latin typeface="Inter Bold"/>
              </a:rPr>
              <a:t>E-COMMERCE</a:t>
            </a:r>
          </a:p>
          <a:p>
            <a:pPr algn="ctr">
              <a:lnSpc>
                <a:spcPts val="12423"/>
              </a:lnSpc>
              <a:spcBef>
                <a:spcPct val="0"/>
              </a:spcBef>
            </a:pPr>
            <a:r>
              <a:rPr lang="en-US" sz="8874">
                <a:solidFill>
                  <a:srgbClr val="FFFFFF"/>
                </a:solidFill>
                <a:latin typeface="Inter Bold"/>
              </a:rPr>
              <a:t>PROJECT</a:t>
            </a:r>
          </a:p>
        </p:txBody>
      </p:sp>
      <p:sp>
        <p:nvSpPr>
          <p:cNvPr name="AutoShape 7" id="7"/>
          <p:cNvSpPr/>
          <p:nvPr/>
        </p:nvSpPr>
        <p:spPr>
          <a:xfrm rot="0">
            <a:off x="8320645" y="5458930"/>
            <a:ext cx="1646710" cy="0"/>
          </a:xfrm>
          <a:prstGeom prst="line">
            <a:avLst/>
          </a:prstGeom>
          <a:ln cap="flat" w="28575">
            <a:solidFill>
              <a:srgbClr val="FFFFF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580140" y="-40421"/>
            <a:ext cx="8707860" cy="9796342"/>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grpSp>
        <p:nvGrpSpPr>
          <p:cNvPr name="Group 7" id="7"/>
          <p:cNvGrpSpPr/>
          <p:nvPr/>
        </p:nvGrpSpPr>
        <p:grpSpPr>
          <a:xfrm rot="0">
            <a:off x="-3978888" y="0"/>
            <a:ext cx="15859325" cy="2439864"/>
            <a:chOff x="0" y="0"/>
            <a:chExt cx="1537211" cy="236491"/>
          </a:xfrm>
        </p:grpSpPr>
        <p:sp>
          <p:nvSpPr>
            <p:cNvPr name="Freeform 8" id="8"/>
            <p:cNvSpPr/>
            <p:nvPr/>
          </p:nvSpPr>
          <p:spPr>
            <a:xfrm flipH="false" flipV="false" rot="0">
              <a:off x="0" y="0"/>
              <a:ext cx="1537211" cy="236491"/>
            </a:xfrm>
            <a:custGeom>
              <a:avLst/>
              <a:gdLst/>
              <a:ahLst/>
              <a:cxnLst/>
              <a:rect r="r" b="b" t="t" l="l"/>
              <a:pathLst>
                <a:path h="236491" w="1537211">
                  <a:moveTo>
                    <a:pt x="1334011" y="0"/>
                  </a:moveTo>
                  <a:lnTo>
                    <a:pt x="0" y="0"/>
                  </a:lnTo>
                  <a:lnTo>
                    <a:pt x="203200" y="236491"/>
                  </a:lnTo>
                  <a:lnTo>
                    <a:pt x="1537211" y="236491"/>
                  </a:lnTo>
                  <a:lnTo>
                    <a:pt x="1334011" y="0"/>
                  </a:lnTo>
                  <a:close/>
                </a:path>
              </a:pathLst>
            </a:custGeom>
            <a:solidFill>
              <a:srgbClr val="010101"/>
            </a:solidFill>
            <a:ln cap="sq">
              <a:noFill/>
              <a:prstDash val="solid"/>
              <a:miter/>
            </a:ln>
          </p:spPr>
        </p:sp>
        <p:sp>
          <p:nvSpPr>
            <p:cNvPr name="TextBox 9" id="9"/>
            <p:cNvSpPr txBox="true"/>
            <p:nvPr/>
          </p:nvSpPr>
          <p:spPr>
            <a:xfrm>
              <a:off x="101600" y="-19050"/>
              <a:ext cx="1334011" cy="255541"/>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0" id="10"/>
          <p:cNvSpPr/>
          <p:nvPr/>
        </p:nvSpPr>
        <p:spPr>
          <a:xfrm flipH="false" flipV="false" rot="0">
            <a:off x="11052977" y="6869168"/>
            <a:ext cx="2881093" cy="2886754"/>
          </a:xfrm>
          <a:custGeom>
            <a:avLst/>
            <a:gdLst/>
            <a:ahLst/>
            <a:cxnLst/>
            <a:rect r="r" b="b" t="t" l="l"/>
            <a:pathLst>
              <a:path h="2886754" w="2881093">
                <a:moveTo>
                  <a:pt x="0" y="0"/>
                </a:moveTo>
                <a:lnTo>
                  <a:pt x="2881093" y="0"/>
                </a:lnTo>
                <a:lnTo>
                  <a:pt x="2881093" y="2886753"/>
                </a:lnTo>
                <a:lnTo>
                  <a:pt x="0" y="2886753"/>
                </a:lnTo>
                <a:lnTo>
                  <a:pt x="0" y="0"/>
                </a:lnTo>
                <a:close/>
              </a:path>
            </a:pathLst>
          </a:custGeom>
          <a:blipFill>
            <a:blip r:embed="rId5"/>
            <a:stretch>
              <a:fillRect l="0" t="0" r="0" b="0"/>
            </a:stretch>
          </a:blipFill>
        </p:spPr>
      </p:sp>
      <p:sp>
        <p:nvSpPr>
          <p:cNvPr name="TextBox 11" id="11"/>
          <p:cNvSpPr txBox="true"/>
          <p:nvPr/>
        </p:nvSpPr>
        <p:spPr>
          <a:xfrm rot="0">
            <a:off x="-1584614" y="753680"/>
            <a:ext cx="13825222" cy="1651729"/>
          </a:xfrm>
          <a:prstGeom prst="rect">
            <a:avLst/>
          </a:prstGeom>
        </p:spPr>
        <p:txBody>
          <a:bodyPr anchor="t" rtlCol="false" tIns="0" lIns="0" bIns="0" rIns="0">
            <a:spAutoFit/>
          </a:bodyPr>
          <a:lstStyle/>
          <a:p>
            <a:pPr algn="ctr">
              <a:lnSpc>
                <a:spcPts val="6664"/>
              </a:lnSpc>
            </a:pPr>
            <a:r>
              <a:rPr lang="en-US" sz="4829" spc="38">
                <a:solidFill>
                  <a:srgbClr val="FFFFFF"/>
                </a:solidFill>
                <a:latin typeface="Oswald Bold"/>
              </a:rPr>
              <a:t>MỤC TIÊU ĐẶT RA</a:t>
            </a:r>
          </a:p>
          <a:p>
            <a:pPr algn="ctr" marL="0" indent="0" lvl="0">
              <a:lnSpc>
                <a:spcPts val="6664"/>
              </a:lnSpc>
              <a:spcBef>
                <a:spcPct val="0"/>
              </a:spcBef>
            </a:pPr>
          </a:p>
        </p:txBody>
      </p:sp>
      <p:grpSp>
        <p:nvGrpSpPr>
          <p:cNvPr name="Group 12" id="12"/>
          <p:cNvGrpSpPr/>
          <p:nvPr/>
        </p:nvGrpSpPr>
        <p:grpSpPr>
          <a:xfrm rot="0">
            <a:off x="707230" y="3304447"/>
            <a:ext cx="10057323" cy="5371456"/>
            <a:chOff x="0" y="0"/>
            <a:chExt cx="13409764" cy="7161941"/>
          </a:xfrm>
        </p:grpSpPr>
        <p:sp>
          <p:nvSpPr>
            <p:cNvPr name="TextBox 13" id="13"/>
            <p:cNvSpPr txBox="true"/>
            <p:nvPr/>
          </p:nvSpPr>
          <p:spPr>
            <a:xfrm rot="0">
              <a:off x="0" y="1108609"/>
              <a:ext cx="13409764" cy="6053332"/>
            </a:xfrm>
            <a:prstGeom prst="rect">
              <a:avLst/>
            </a:prstGeom>
          </p:spPr>
          <p:txBody>
            <a:bodyPr anchor="t" rtlCol="false" tIns="0" lIns="0" bIns="0" rIns="0">
              <a:spAutoFit/>
            </a:bodyPr>
            <a:lstStyle/>
            <a:p>
              <a:pPr marL="697061" indent="-348531" lvl="1">
                <a:lnSpc>
                  <a:spcPts val="4520"/>
                </a:lnSpc>
                <a:buFont typeface="Arial"/>
                <a:buChar char="•"/>
              </a:pPr>
              <a:r>
                <a:rPr lang="en-US" sz="3228">
                  <a:solidFill>
                    <a:srgbClr val="000000"/>
                  </a:solidFill>
                  <a:latin typeface="Open Sans Bold Italics"/>
                </a:rPr>
                <a:t>Tăng 10% (khoảng $1354986) doanh thu</a:t>
              </a:r>
              <a:r>
                <a:rPr lang="en-US" sz="3228">
                  <a:solidFill>
                    <a:srgbClr val="000000"/>
                  </a:solidFill>
                  <a:latin typeface="Open Sans Italics"/>
                </a:rPr>
                <a:t> cho các ngành hàng áp dụng chương trình khuyến mãi</a:t>
              </a:r>
            </a:p>
            <a:p>
              <a:pPr>
                <a:lnSpc>
                  <a:spcPts val="4520"/>
                </a:lnSpc>
              </a:pPr>
            </a:p>
            <a:p>
              <a:pPr marL="697061" indent="-348531" lvl="1">
                <a:lnSpc>
                  <a:spcPts val="4520"/>
                </a:lnSpc>
                <a:buFont typeface="Arial"/>
                <a:buChar char="•"/>
              </a:pPr>
              <a:r>
                <a:rPr lang="en-US" sz="3228">
                  <a:solidFill>
                    <a:srgbClr val="000000"/>
                  </a:solidFill>
                  <a:latin typeface="Open Sans Bold Italics"/>
                </a:rPr>
                <a:t>Tăng 20% (khoảng 7800) lượt đăng ký</a:t>
              </a:r>
              <a:r>
                <a:rPr lang="en-US" sz="3228">
                  <a:solidFill>
                    <a:srgbClr val="000000"/>
                  </a:solidFill>
                  <a:latin typeface="Open Sans Italics"/>
                </a:rPr>
                <a:t> mới và thanh toán bằng ví điện tử của sàn</a:t>
              </a:r>
            </a:p>
            <a:p>
              <a:pPr>
                <a:lnSpc>
                  <a:spcPts val="4520"/>
                </a:lnSpc>
              </a:pPr>
            </a:p>
            <a:p>
              <a:pPr marL="697061" indent="-348531" lvl="1">
                <a:lnSpc>
                  <a:spcPts val="4520"/>
                </a:lnSpc>
                <a:buFont typeface="Arial"/>
                <a:buChar char="•"/>
              </a:pPr>
              <a:r>
                <a:rPr lang="en-US" sz="3228">
                  <a:solidFill>
                    <a:srgbClr val="000000"/>
                  </a:solidFill>
                  <a:latin typeface="Open Sans Italics"/>
                </a:rPr>
                <a:t>Tiếp cận được</a:t>
              </a:r>
              <a:r>
                <a:rPr lang="en-US" sz="3228">
                  <a:solidFill>
                    <a:srgbClr val="000000"/>
                  </a:solidFill>
                  <a:latin typeface="Open Sans Bold Italics"/>
                </a:rPr>
                <a:t> 8000 - 10000 khách hàng mới</a:t>
              </a:r>
              <a:r>
                <a:rPr lang="en-US" sz="3228">
                  <a:solidFill>
                    <a:srgbClr val="000000"/>
                  </a:solidFill>
                  <a:latin typeface="Open Sans Italics"/>
                </a:rPr>
                <a:t> </a:t>
              </a:r>
            </a:p>
            <a:p>
              <a:pPr marL="0" indent="0" lvl="0">
                <a:lnSpc>
                  <a:spcPts val="4520"/>
                </a:lnSpc>
                <a:spcBef>
                  <a:spcPct val="0"/>
                </a:spcBef>
              </a:pPr>
            </a:p>
          </p:txBody>
        </p:sp>
        <p:sp>
          <p:nvSpPr>
            <p:cNvPr name="TextBox 14" id="14"/>
            <p:cNvSpPr txBox="true"/>
            <p:nvPr/>
          </p:nvSpPr>
          <p:spPr>
            <a:xfrm rot="0">
              <a:off x="0" y="66675"/>
              <a:ext cx="13260319" cy="850539"/>
            </a:xfrm>
            <a:prstGeom prst="rect">
              <a:avLst/>
            </a:prstGeom>
          </p:spPr>
          <p:txBody>
            <a:bodyPr anchor="t" rtlCol="false" tIns="0" lIns="0" bIns="0" rIns="0">
              <a:spAutoFit/>
            </a:bodyPr>
            <a:lstStyle/>
            <a:p>
              <a:pPr>
                <a:lnSpc>
                  <a:spcPts val="2444"/>
                </a:lnSpc>
              </a:pPr>
              <a:r>
                <a:rPr lang="en-US" sz="2572">
                  <a:solidFill>
                    <a:srgbClr val="000000"/>
                  </a:solidFill>
                  <a:latin typeface="Open Sauce Heavy"/>
                </a:rPr>
                <a:t>CÁC CHƯƠNG TRÌNH KHUYẾN MÃI ĐẶT RA VỚI MỤC TIÊU</a:t>
              </a:r>
            </a:p>
            <a:p>
              <a:pPr marL="0" indent="0" lvl="0">
                <a:lnSpc>
                  <a:spcPts val="2444"/>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
            </a:blip>
            <a:stretch>
              <a:fillRect l="0" t="-9259" r="0" b="-9259"/>
            </a:stretch>
          </a:blipFill>
        </p:spPr>
      </p:sp>
      <p:sp>
        <p:nvSpPr>
          <p:cNvPr name="Freeform 3" id="3"/>
          <p:cNvSpPr/>
          <p:nvPr/>
        </p:nvSpPr>
        <p:spPr>
          <a:xfrm flipH="false" flipV="false" rot="0">
            <a:off x="17031198" y="764931"/>
            <a:ext cx="456205" cy="263769"/>
          </a:xfrm>
          <a:custGeom>
            <a:avLst/>
            <a:gdLst/>
            <a:ahLst/>
            <a:cxnLst/>
            <a:rect r="r" b="b" t="t" l="l"/>
            <a:pathLst>
              <a:path h="263769" w="456205">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rot="0">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sp>
        <p:nvSpPr>
          <p:cNvPr name="TextBox 6" id="6"/>
          <p:cNvSpPr txBox="true"/>
          <p:nvPr/>
        </p:nvSpPr>
        <p:spPr>
          <a:xfrm rot="0">
            <a:off x="787867" y="8999855"/>
            <a:ext cx="1349143" cy="488315"/>
          </a:xfrm>
          <a:prstGeom prst="rect">
            <a:avLst/>
          </a:prstGeom>
        </p:spPr>
        <p:txBody>
          <a:bodyPr anchor="t" rtlCol="false" tIns="0" lIns="0" bIns="0" rIns="0">
            <a:spAutoFit/>
          </a:bodyPr>
          <a:lstStyle/>
          <a:p>
            <a:pPr>
              <a:lnSpc>
                <a:spcPts val="1960"/>
              </a:lnSpc>
            </a:pPr>
            <a:r>
              <a:rPr lang="en-US" sz="1400">
                <a:solidFill>
                  <a:srgbClr val="171616"/>
                </a:solidFill>
                <a:latin typeface="Open Sans"/>
              </a:rPr>
              <a:t>2022</a:t>
            </a:r>
          </a:p>
          <a:p>
            <a:pPr>
              <a:lnSpc>
                <a:spcPts val="1960"/>
              </a:lnSpc>
              <a:spcBef>
                <a:spcPct val="0"/>
              </a:spcBef>
            </a:pPr>
            <a:r>
              <a:rPr lang="en-US" sz="1400">
                <a:solidFill>
                  <a:srgbClr val="171616"/>
                </a:solidFill>
                <a:latin typeface="Open Sans"/>
              </a:rPr>
              <a:t>Company</a:t>
            </a:r>
          </a:p>
        </p:txBody>
      </p:sp>
      <p:grpSp>
        <p:nvGrpSpPr>
          <p:cNvPr name="Group 7" id="7"/>
          <p:cNvGrpSpPr/>
          <p:nvPr/>
        </p:nvGrpSpPr>
        <p:grpSpPr>
          <a:xfrm rot="0">
            <a:off x="0" y="1884608"/>
            <a:ext cx="4842092" cy="6517785"/>
            <a:chOff x="0" y="0"/>
            <a:chExt cx="6456122" cy="8690380"/>
          </a:xfrm>
        </p:grpSpPr>
        <p:pic>
          <p:nvPicPr>
            <p:cNvPr name="Picture 8" id="8"/>
            <p:cNvPicPr>
              <a:picLocks noChangeAspect="true"/>
            </p:cNvPicPr>
            <p:nvPr/>
          </p:nvPicPr>
          <p:blipFill>
            <a:blip r:embed="rId5"/>
            <a:srcRect l="0" t="5159" r="0" b="5159"/>
            <a:stretch>
              <a:fillRect/>
            </a:stretch>
          </p:blipFill>
          <p:spPr>
            <a:xfrm flipH="false" flipV="false">
              <a:off x="0" y="0"/>
              <a:ext cx="6456122" cy="8690380"/>
            </a:xfrm>
            <a:prstGeom prst="rect">
              <a:avLst/>
            </a:prstGeom>
          </p:spPr>
        </p:pic>
      </p:grpSp>
      <p:grpSp>
        <p:nvGrpSpPr>
          <p:cNvPr name="Group 9" id="9"/>
          <p:cNvGrpSpPr/>
          <p:nvPr/>
        </p:nvGrpSpPr>
        <p:grpSpPr>
          <a:xfrm rot="0">
            <a:off x="5072894" y="1884608"/>
            <a:ext cx="3690106" cy="2099567"/>
            <a:chOff x="0" y="0"/>
            <a:chExt cx="4920141" cy="2799423"/>
          </a:xfrm>
        </p:grpSpPr>
        <p:pic>
          <p:nvPicPr>
            <p:cNvPr name="Picture 10" id="10"/>
            <p:cNvPicPr>
              <a:picLocks noChangeAspect="true"/>
            </p:cNvPicPr>
            <p:nvPr/>
          </p:nvPicPr>
          <p:blipFill>
            <a:blip r:embed="rId6"/>
            <a:srcRect l="4679" t="0" r="4679" b="22737"/>
            <a:stretch>
              <a:fillRect/>
            </a:stretch>
          </p:blipFill>
          <p:spPr>
            <a:xfrm flipH="false" flipV="false">
              <a:off x="0" y="0"/>
              <a:ext cx="4920141" cy="2799423"/>
            </a:xfrm>
            <a:prstGeom prst="rect">
              <a:avLst/>
            </a:prstGeom>
          </p:spPr>
        </p:pic>
      </p:grpSp>
      <p:grpSp>
        <p:nvGrpSpPr>
          <p:cNvPr name="Group 11" id="11"/>
          <p:cNvGrpSpPr/>
          <p:nvPr/>
        </p:nvGrpSpPr>
        <p:grpSpPr>
          <a:xfrm rot="0">
            <a:off x="5072894" y="4248319"/>
            <a:ext cx="3690106" cy="4154074"/>
            <a:chOff x="0" y="0"/>
            <a:chExt cx="4920141" cy="5538765"/>
          </a:xfrm>
        </p:grpSpPr>
        <p:pic>
          <p:nvPicPr>
            <p:cNvPr name="Picture 12" id="12"/>
            <p:cNvPicPr>
              <a:picLocks noChangeAspect="true"/>
            </p:cNvPicPr>
            <p:nvPr/>
          </p:nvPicPr>
          <p:blipFill>
            <a:blip r:embed="rId7"/>
            <a:srcRect l="0" t="12428" r="0" b="12428"/>
            <a:stretch>
              <a:fillRect/>
            </a:stretch>
          </p:blipFill>
          <p:spPr>
            <a:xfrm flipH="false" flipV="false">
              <a:off x="0" y="0"/>
              <a:ext cx="4920141" cy="5538765"/>
            </a:xfrm>
            <a:prstGeom prst="rect">
              <a:avLst/>
            </a:prstGeom>
          </p:spPr>
        </p:pic>
      </p:grpSp>
      <p:sp>
        <p:nvSpPr>
          <p:cNvPr name="TextBox 13" id="13"/>
          <p:cNvSpPr txBox="true"/>
          <p:nvPr/>
        </p:nvSpPr>
        <p:spPr>
          <a:xfrm rot="0">
            <a:off x="10206065" y="1956491"/>
            <a:ext cx="7081810" cy="138430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PHÂN TÍCH THEO TỶ LỆ KHÁCH HÀNG QUAY LẠI </a:t>
            </a:r>
          </a:p>
        </p:txBody>
      </p:sp>
      <p:sp>
        <p:nvSpPr>
          <p:cNvPr name="TextBox 14" id="14"/>
          <p:cNvSpPr txBox="true"/>
          <p:nvPr/>
        </p:nvSpPr>
        <p:spPr>
          <a:xfrm rot="0">
            <a:off x="10206065" y="5769111"/>
            <a:ext cx="6075097" cy="1054736"/>
          </a:xfrm>
          <a:prstGeom prst="rect">
            <a:avLst/>
          </a:prstGeom>
        </p:spPr>
        <p:txBody>
          <a:bodyPr anchor="t" rtlCol="false" tIns="0" lIns="0" bIns="0" rIns="0">
            <a:spAutoFit/>
          </a:bodyPr>
          <a:lstStyle/>
          <a:p>
            <a:pPr>
              <a:lnSpc>
                <a:spcPts val="4339"/>
              </a:lnSpc>
              <a:spcBef>
                <a:spcPct val="0"/>
              </a:spcBef>
            </a:pPr>
            <a:r>
              <a:rPr lang="en-US" sz="3099">
                <a:solidFill>
                  <a:srgbClr val="171616"/>
                </a:solidFill>
                <a:latin typeface="Canva Sans"/>
              </a:rPr>
              <a:t>Phân loại thành các quý để đề xuất chương trình phù hợp </a:t>
            </a:r>
          </a:p>
        </p:txBody>
      </p:sp>
      <p:sp>
        <p:nvSpPr>
          <p:cNvPr name="TextBox 15" id="15"/>
          <p:cNvSpPr txBox="true"/>
          <p:nvPr/>
        </p:nvSpPr>
        <p:spPr>
          <a:xfrm rot="0">
            <a:off x="10206065" y="5095875"/>
            <a:ext cx="5883788" cy="511811"/>
          </a:xfrm>
          <a:prstGeom prst="rect">
            <a:avLst/>
          </a:prstGeom>
        </p:spPr>
        <p:txBody>
          <a:bodyPr anchor="t" rtlCol="false" tIns="0" lIns="0" bIns="0" rIns="0">
            <a:spAutoFit/>
          </a:bodyPr>
          <a:lstStyle/>
          <a:p>
            <a:pPr>
              <a:lnSpc>
                <a:spcPts val="4339"/>
              </a:lnSpc>
              <a:spcBef>
                <a:spcPct val="0"/>
              </a:spcBef>
            </a:pPr>
            <a:r>
              <a:rPr lang="en-US" sz="3099">
                <a:solidFill>
                  <a:srgbClr val="171616"/>
                </a:solidFill>
                <a:latin typeface="Canva Sans Bold"/>
              </a:rPr>
              <a:t>Dựa trên mô hình Cohort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
            </a:blip>
            <a:stretch>
              <a:fillRect l="0" t="-9259" r="0" b="-9259"/>
            </a:stretch>
          </a:blipFill>
        </p:spPr>
      </p:sp>
      <p:sp>
        <p:nvSpPr>
          <p:cNvPr name="Freeform 3" id="3"/>
          <p:cNvSpPr/>
          <p:nvPr/>
        </p:nvSpPr>
        <p:spPr>
          <a:xfrm flipH="false" flipV="false" rot="0">
            <a:off x="17031198" y="501162"/>
            <a:ext cx="456205" cy="263769"/>
          </a:xfrm>
          <a:custGeom>
            <a:avLst/>
            <a:gdLst/>
            <a:ahLst/>
            <a:cxnLst/>
            <a:rect r="r" b="b" t="t" l="l"/>
            <a:pathLst>
              <a:path h="263769" w="456205">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4030" y="1030043"/>
            <a:ext cx="17426263" cy="9256957"/>
            <a:chOff x="0" y="0"/>
            <a:chExt cx="7527482" cy="3998653"/>
          </a:xfrm>
        </p:grpSpPr>
        <p:sp>
          <p:nvSpPr>
            <p:cNvPr name="Freeform 5" id="5"/>
            <p:cNvSpPr/>
            <p:nvPr/>
          </p:nvSpPr>
          <p:spPr>
            <a:xfrm flipH="false" flipV="false" rot="0">
              <a:off x="0" y="0"/>
              <a:ext cx="7527482" cy="3998653"/>
            </a:xfrm>
            <a:custGeom>
              <a:avLst/>
              <a:gdLst/>
              <a:ahLst/>
              <a:cxnLst/>
              <a:rect r="r" b="b" t="t" l="l"/>
              <a:pathLst>
                <a:path h="3998653" w="7527482">
                  <a:moveTo>
                    <a:pt x="0" y="0"/>
                  </a:moveTo>
                  <a:lnTo>
                    <a:pt x="7527482" y="0"/>
                  </a:lnTo>
                  <a:lnTo>
                    <a:pt x="7527482" y="3998653"/>
                  </a:lnTo>
                  <a:lnTo>
                    <a:pt x="0" y="3998653"/>
                  </a:lnTo>
                  <a:close/>
                </a:path>
              </a:pathLst>
            </a:custGeom>
            <a:solidFill>
              <a:srgbClr val="171616"/>
            </a:solidFill>
          </p:spPr>
        </p:sp>
      </p:grpSp>
      <p:sp>
        <p:nvSpPr>
          <p:cNvPr name="Freeform 6" id="6"/>
          <p:cNvSpPr/>
          <p:nvPr/>
        </p:nvSpPr>
        <p:spPr>
          <a:xfrm flipH="false" flipV="false" rot="0">
            <a:off x="173647" y="1162142"/>
            <a:ext cx="8674013" cy="6546263"/>
          </a:xfrm>
          <a:custGeom>
            <a:avLst/>
            <a:gdLst/>
            <a:ahLst/>
            <a:cxnLst/>
            <a:rect r="r" b="b" t="t" l="l"/>
            <a:pathLst>
              <a:path h="6546263" w="8674013">
                <a:moveTo>
                  <a:pt x="0" y="0"/>
                </a:moveTo>
                <a:lnTo>
                  <a:pt x="8674014" y="0"/>
                </a:lnTo>
                <a:lnTo>
                  <a:pt x="8674014" y="6546263"/>
                </a:lnTo>
                <a:lnTo>
                  <a:pt x="0" y="6546263"/>
                </a:lnTo>
                <a:lnTo>
                  <a:pt x="0" y="0"/>
                </a:lnTo>
                <a:close/>
              </a:path>
            </a:pathLst>
          </a:custGeom>
          <a:blipFill>
            <a:blip r:embed="rId5"/>
            <a:stretch>
              <a:fillRect l="0" t="0" r="0" b="0"/>
            </a:stretch>
          </a:blipFill>
        </p:spPr>
      </p:sp>
      <p:sp>
        <p:nvSpPr>
          <p:cNvPr name="Freeform 7" id="7"/>
          <p:cNvSpPr/>
          <p:nvPr/>
        </p:nvSpPr>
        <p:spPr>
          <a:xfrm flipH="false" flipV="false" rot="0">
            <a:off x="9359686" y="1160119"/>
            <a:ext cx="7899614" cy="6546263"/>
          </a:xfrm>
          <a:custGeom>
            <a:avLst/>
            <a:gdLst/>
            <a:ahLst/>
            <a:cxnLst/>
            <a:rect r="r" b="b" t="t" l="l"/>
            <a:pathLst>
              <a:path h="6546263" w="7899614">
                <a:moveTo>
                  <a:pt x="0" y="0"/>
                </a:moveTo>
                <a:lnTo>
                  <a:pt x="7899614" y="0"/>
                </a:lnTo>
                <a:lnTo>
                  <a:pt x="7899614" y="6546263"/>
                </a:lnTo>
                <a:lnTo>
                  <a:pt x="0" y="6546263"/>
                </a:lnTo>
                <a:lnTo>
                  <a:pt x="0" y="0"/>
                </a:lnTo>
                <a:close/>
              </a:path>
            </a:pathLst>
          </a:custGeom>
          <a:blipFill>
            <a:blip r:embed="rId6"/>
            <a:stretch>
              <a:fillRect l="0" t="0" r="0" b="0"/>
            </a:stretch>
          </a:blipFill>
        </p:spPr>
      </p:sp>
      <p:sp>
        <p:nvSpPr>
          <p:cNvPr name="Freeform 8" id="8"/>
          <p:cNvSpPr/>
          <p:nvPr/>
        </p:nvSpPr>
        <p:spPr>
          <a:xfrm flipH="false" flipV="false" rot="0">
            <a:off x="2604306" y="7995526"/>
            <a:ext cx="12305710" cy="1769928"/>
          </a:xfrm>
          <a:custGeom>
            <a:avLst/>
            <a:gdLst/>
            <a:ahLst/>
            <a:cxnLst/>
            <a:rect r="r" b="b" t="t" l="l"/>
            <a:pathLst>
              <a:path h="1769928" w="12305710">
                <a:moveTo>
                  <a:pt x="0" y="0"/>
                </a:moveTo>
                <a:lnTo>
                  <a:pt x="12305711" y="0"/>
                </a:lnTo>
                <a:lnTo>
                  <a:pt x="12305711" y="1769927"/>
                </a:lnTo>
                <a:lnTo>
                  <a:pt x="0" y="1769927"/>
                </a:lnTo>
                <a:lnTo>
                  <a:pt x="0" y="0"/>
                </a:lnTo>
                <a:close/>
              </a:path>
            </a:pathLst>
          </a:custGeom>
          <a:blipFill>
            <a:blip r:embed="rId7"/>
            <a:stretch>
              <a:fillRect l="0" t="0" r="0" b="0"/>
            </a:stretch>
          </a:blipFill>
        </p:spPr>
      </p:sp>
      <p:sp>
        <p:nvSpPr>
          <p:cNvPr name="TextBox 9" id="9"/>
          <p:cNvSpPr txBox="true"/>
          <p:nvPr/>
        </p:nvSpPr>
        <p:spPr>
          <a:xfrm rot="0">
            <a:off x="4341177" y="274076"/>
            <a:ext cx="9605645" cy="596900"/>
          </a:xfrm>
          <a:prstGeom prst="rect">
            <a:avLst/>
          </a:prstGeom>
        </p:spPr>
        <p:txBody>
          <a:bodyPr anchor="t" rtlCol="false" tIns="0" lIns="0" bIns="0" rIns="0">
            <a:spAutoFit/>
          </a:bodyPr>
          <a:lstStyle/>
          <a:p>
            <a:pPr>
              <a:lnSpc>
                <a:spcPts val="4900"/>
              </a:lnSpc>
              <a:spcBef>
                <a:spcPct val="0"/>
              </a:spcBef>
            </a:pPr>
            <a:r>
              <a:rPr lang="en-US" sz="3500" u="sng">
                <a:solidFill>
                  <a:srgbClr val="000000"/>
                </a:solidFill>
                <a:latin typeface="Canva Sans Bold"/>
              </a:rPr>
              <a:t>PHÂN TÍCH </a:t>
            </a:r>
            <a:r>
              <a:rPr lang="en-US" sz="3500" u="sng">
                <a:solidFill>
                  <a:srgbClr val="F14D40"/>
                </a:solidFill>
                <a:latin typeface="Canva Sans Bold"/>
              </a:rPr>
              <a:t>TỈ LỆ RỜI BỎ </a:t>
            </a:r>
            <a:r>
              <a:rPr lang="en-US" sz="3500" u="sng">
                <a:solidFill>
                  <a:srgbClr val="000000"/>
                </a:solidFill>
                <a:latin typeface="Canva Sans Bold"/>
              </a:rPr>
              <a:t>CỦA KHÁCH HÀNG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
            </a:blip>
            <a:stretch>
              <a:fillRect l="0" t="-9259" r="0" b="-9259"/>
            </a:stretch>
          </a:blipFill>
        </p:spPr>
      </p:sp>
      <p:sp>
        <p:nvSpPr>
          <p:cNvPr name="Freeform 3" id="3"/>
          <p:cNvSpPr/>
          <p:nvPr/>
        </p:nvSpPr>
        <p:spPr>
          <a:xfrm flipH="false" flipV="false" rot="0">
            <a:off x="17031198" y="501162"/>
            <a:ext cx="456205" cy="263769"/>
          </a:xfrm>
          <a:custGeom>
            <a:avLst/>
            <a:gdLst/>
            <a:ahLst/>
            <a:cxnLst/>
            <a:rect r="r" b="b" t="t" l="l"/>
            <a:pathLst>
              <a:path h="263769" w="456205">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73912" y="1030043"/>
            <a:ext cx="16196381" cy="8603635"/>
            <a:chOff x="0" y="0"/>
            <a:chExt cx="7527482" cy="3998653"/>
          </a:xfrm>
        </p:grpSpPr>
        <p:sp>
          <p:nvSpPr>
            <p:cNvPr name="Freeform 5" id="5"/>
            <p:cNvSpPr/>
            <p:nvPr/>
          </p:nvSpPr>
          <p:spPr>
            <a:xfrm flipH="false" flipV="false" rot="0">
              <a:off x="0" y="0"/>
              <a:ext cx="7527482" cy="3998653"/>
            </a:xfrm>
            <a:custGeom>
              <a:avLst/>
              <a:gdLst/>
              <a:ahLst/>
              <a:cxnLst/>
              <a:rect r="r" b="b" t="t" l="l"/>
              <a:pathLst>
                <a:path h="3998653" w="7527482">
                  <a:moveTo>
                    <a:pt x="0" y="0"/>
                  </a:moveTo>
                  <a:lnTo>
                    <a:pt x="7527482" y="0"/>
                  </a:lnTo>
                  <a:lnTo>
                    <a:pt x="7527482" y="3998653"/>
                  </a:lnTo>
                  <a:lnTo>
                    <a:pt x="0" y="3998653"/>
                  </a:lnTo>
                  <a:close/>
                </a:path>
              </a:pathLst>
            </a:custGeom>
            <a:solidFill>
              <a:srgbClr val="171616"/>
            </a:solidFill>
          </p:spPr>
        </p:sp>
      </p:grpSp>
      <p:sp>
        <p:nvSpPr>
          <p:cNvPr name="Freeform 6" id="6"/>
          <p:cNvSpPr/>
          <p:nvPr/>
        </p:nvSpPr>
        <p:spPr>
          <a:xfrm flipH="false" flipV="false" rot="0">
            <a:off x="2324594" y="1198035"/>
            <a:ext cx="13624478" cy="8074382"/>
          </a:xfrm>
          <a:custGeom>
            <a:avLst/>
            <a:gdLst/>
            <a:ahLst/>
            <a:cxnLst/>
            <a:rect r="r" b="b" t="t" l="l"/>
            <a:pathLst>
              <a:path h="8074382" w="13624478">
                <a:moveTo>
                  <a:pt x="0" y="0"/>
                </a:moveTo>
                <a:lnTo>
                  <a:pt x="13624478" y="0"/>
                </a:lnTo>
                <a:lnTo>
                  <a:pt x="13624478" y="8074382"/>
                </a:lnTo>
                <a:lnTo>
                  <a:pt x="0" y="8074382"/>
                </a:lnTo>
                <a:lnTo>
                  <a:pt x="0" y="0"/>
                </a:lnTo>
                <a:close/>
              </a:path>
            </a:pathLst>
          </a:custGeom>
          <a:blipFill>
            <a:blip r:embed="rId5"/>
            <a:stretch>
              <a:fillRect l="-10766" t="-2011" r="-12390" b="0"/>
            </a:stretch>
          </a:blipFill>
        </p:spPr>
      </p:sp>
      <p:sp>
        <p:nvSpPr>
          <p:cNvPr name="TextBox 7" id="7"/>
          <p:cNvSpPr txBox="true"/>
          <p:nvPr/>
        </p:nvSpPr>
        <p:spPr>
          <a:xfrm rot="0">
            <a:off x="4341177" y="274076"/>
            <a:ext cx="9605645" cy="596900"/>
          </a:xfrm>
          <a:prstGeom prst="rect">
            <a:avLst/>
          </a:prstGeom>
        </p:spPr>
        <p:txBody>
          <a:bodyPr anchor="t" rtlCol="false" tIns="0" lIns="0" bIns="0" rIns="0">
            <a:spAutoFit/>
          </a:bodyPr>
          <a:lstStyle/>
          <a:p>
            <a:pPr>
              <a:lnSpc>
                <a:spcPts val="4900"/>
              </a:lnSpc>
              <a:spcBef>
                <a:spcPct val="0"/>
              </a:spcBef>
            </a:pPr>
            <a:r>
              <a:rPr lang="en-US" sz="3500" u="sng">
                <a:solidFill>
                  <a:srgbClr val="000000"/>
                </a:solidFill>
                <a:latin typeface="Canva Sans Bold"/>
              </a:rPr>
              <a:t>PHÂN TÍCH </a:t>
            </a:r>
            <a:r>
              <a:rPr lang="en-US" sz="3500" u="sng">
                <a:solidFill>
                  <a:srgbClr val="F14D40"/>
                </a:solidFill>
                <a:latin typeface="Canva Sans Bold"/>
              </a:rPr>
              <a:t>TỈ LỆ RỜI BỎ </a:t>
            </a:r>
            <a:r>
              <a:rPr lang="en-US" sz="3500" u="sng">
                <a:solidFill>
                  <a:srgbClr val="000000"/>
                </a:solidFill>
                <a:latin typeface="Canva Sans Bold"/>
              </a:rPr>
              <a:t>CỦA KHÁCH HÀNG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
            </a:blip>
            <a:stretch>
              <a:fillRect l="0" t="-9259" r="0" b="-9259"/>
            </a:stretch>
          </a:blipFill>
        </p:spPr>
      </p:sp>
      <p:sp>
        <p:nvSpPr>
          <p:cNvPr name="Freeform 3" id="3"/>
          <p:cNvSpPr/>
          <p:nvPr/>
        </p:nvSpPr>
        <p:spPr>
          <a:xfrm flipH="false" flipV="false" rot="0">
            <a:off x="17031198" y="522165"/>
            <a:ext cx="456205" cy="263769"/>
          </a:xfrm>
          <a:custGeom>
            <a:avLst/>
            <a:gdLst/>
            <a:ahLst/>
            <a:cxnLst/>
            <a:rect r="r" b="b" t="t" l="l"/>
            <a:pathLst>
              <a:path h="263769" w="456205">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rot="0">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grpSp>
        <p:nvGrpSpPr>
          <p:cNvPr name="Group 6" id="6"/>
          <p:cNvGrpSpPr/>
          <p:nvPr/>
        </p:nvGrpSpPr>
        <p:grpSpPr>
          <a:xfrm rot="0">
            <a:off x="918307" y="1028700"/>
            <a:ext cx="16451387" cy="8739095"/>
            <a:chOff x="0" y="0"/>
            <a:chExt cx="7527482" cy="3998653"/>
          </a:xfrm>
        </p:grpSpPr>
        <p:sp>
          <p:nvSpPr>
            <p:cNvPr name="Freeform 7" id="7"/>
            <p:cNvSpPr/>
            <p:nvPr/>
          </p:nvSpPr>
          <p:spPr>
            <a:xfrm flipH="false" flipV="false" rot="0">
              <a:off x="0" y="0"/>
              <a:ext cx="7527482" cy="3998653"/>
            </a:xfrm>
            <a:custGeom>
              <a:avLst/>
              <a:gdLst/>
              <a:ahLst/>
              <a:cxnLst/>
              <a:rect r="r" b="b" t="t" l="l"/>
              <a:pathLst>
                <a:path h="3998653" w="7527482">
                  <a:moveTo>
                    <a:pt x="0" y="0"/>
                  </a:moveTo>
                  <a:lnTo>
                    <a:pt x="7527482" y="0"/>
                  </a:lnTo>
                  <a:lnTo>
                    <a:pt x="7527482" y="3998653"/>
                  </a:lnTo>
                  <a:lnTo>
                    <a:pt x="0" y="3998653"/>
                  </a:lnTo>
                  <a:close/>
                </a:path>
              </a:pathLst>
            </a:custGeom>
            <a:solidFill>
              <a:srgbClr val="171616"/>
            </a:solidFill>
          </p:spPr>
        </p:sp>
      </p:grpSp>
      <p:sp>
        <p:nvSpPr>
          <p:cNvPr name="Freeform 8" id="8"/>
          <p:cNvSpPr/>
          <p:nvPr/>
        </p:nvSpPr>
        <p:spPr>
          <a:xfrm flipH="false" flipV="false" rot="0">
            <a:off x="8696846" y="1562210"/>
            <a:ext cx="8334352" cy="3836038"/>
          </a:xfrm>
          <a:custGeom>
            <a:avLst/>
            <a:gdLst/>
            <a:ahLst/>
            <a:cxnLst/>
            <a:rect r="r" b="b" t="t" l="l"/>
            <a:pathLst>
              <a:path h="3836038" w="8334352">
                <a:moveTo>
                  <a:pt x="0" y="0"/>
                </a:moveTo>
                <a:lnTo>
                  <a:pt x="8334352" y="0"/>
                </a:lnTo>
                <a:lnTo>
                  <a:pt x="8334352" y="3836038"/>
                </a:lnTo>
                <a:lnTo>
                  <a:pt x="0" y="3836038"/>
                </a:lnTo>
                <a:lnTo>
                  <a:pt x="0" y="0"/>
                </a:lnTo>
                <a:close/>
              </a:path>
            </a:pathLst>
          </a:custGeom>
          <a:blipFill>
            <a:blip r:embed="rId5"/>
            <a:stretch>
              <a:fillRect l="0" t="0" r="0" b="0"/>
            </a:stretch>
          </a:blipFill>
        </p:spPr>
      </p:sp>
      <p:sp>
        <p:nvSpPr>
          <p:cNvPr name="TextBox 9" id="9"/>
          <p:cNvSpPr txBox="true"/>
          <p:nvPr/>
        </p:nvSpPr>
        <p:spPr>
          <a:xfrm rot="0">
            <a:off x="3039921" y="226890"/>
            <a:ext cx="12208158" cy="596900"/>
          </a:xfrm>
          <a:prstGeom prst="rect">
            <a:avLst/>
          </a:prstGeom>
        </p:spPr>
        <p:txBody>
          <a:bodyPr anchor="t" rtlCol="false" tIns="0" lIns="0" bIns="0" rIns="0">
            <a:spAutoFit/>
          </a:bodyPr>
          <a:lstStyle/>
          <a:p>
            <a:pPr algn="ctr">
              <a:lnSpc>
                <a:spcPts val="4900"/>
              </a:lnSpc>
              <a:spcBef>
                <a:spcPct val="0"/>
              </a:spcBef>
            </a:pPr>
            <a:r>
              <a:rPr lang="en-US" sz="3500" u="sng">
                <a:solidFill>
                  <a:srgbClr val="000000"/>
                </a:solidFill>
                <a:latin typeface="Canva Sans Bold"/>
              </a:rPr>
              <a:t>DỰA VÀO BIỂU ĐỒ </a:t>
            </a:r>
            <a:r>
              <a:rPr lang="en-US" sz="3500" u="sng">
                <a:solidFill>
                  <a:srgbClr val="F14D40"/>
                </a:solidFill>
                <a:latin typeface="Canva Sans Bold"/>
              </a:rPr>
              <a:t>COHORT</a:t>
            </a:r>
            <a:r>
              <a:rPr lang="en-US" sz="3500" u="sng">
                <a:solidFill>
                  <a:srgbClr val="000000"/>
                </a:solidFill>
                <a:latin typeface="Canva Sans Bold"/>
              </a:rPr>
              <a:t> VÀ </a:t>
            </a:r>
            <a:r>
              <a:rPr lang="en-US" sz="3500" u="sng">
                <a:solidFill>
                  <a:srgbClr val="F14D40"/>
                </a:solidFill>
                <a:latin typeface="Canva Sans Bold"/>
              </a:rPr>
              <a:t>OVERVIEW </a:t>
            </a:r>
          </a:p>
        </p:txBody>
      </p:sp>
      <p:sp>
        <p:nvSpPr>
          <p:cNvPr name="Freeform 10" id="10"/>
          <p:cNvSpPr/>
          <p:nvPr/>
        </p:nvSpPr>
        <p:spPr>
          <a:xfrm flipH="false" flipV="false" rot="0">
            <a:off x="1372746" y="1457657"/>
            <a:ext cx="7076199" cy="4193624"/>
          </a:xfrm>
          <a:custGeom>
            <a:avLst/>
            <a:gdLst/>
            <a:ahLst/>
            <a:cxnLst/>
            <a:rect r="r" b="b" t="t" l="l"/>
            <a:pathLst>
              <a:path h="4193624" w="7076199">
                <a:moveTo>
                  <a:pt x="0" y="0"/>
                </a:moveTo>
                <a:lnTo>
                  <a:pt x="7076199" y="0"/>
                </a:lnTo>
                <a:lnTo>
                  <a:pt x="7076199" y="4193624"/>
                </a:lnTo>
                <a:lnTo>
                  <a:pt x="0" y="4193624"/>
                </a:lnTo>
                <a:lnTo>
                  <a:pt x="0" y="0"/>
                </a:lnTo>
                <a:close/>
              </a:path>
            </a:pathLst>
          </a:custGeom>
          <a:blipFill>
            <a:blip r:embed="rId6"/>
            <a:stretch>
              <a:fillRect l="-10766" t="-2011" r="-12390" b="0"/>
            </a:stretch>
          </a:blipFill>
        </p:spPr>
      </p:sp>
      <p:grpSp>
        <p:nvGrpSpPr>
          <p:cNvPr name="Group 11" id="11"/>
          <p:cNvGrpSpPr/>
          <p:nvPr/>
        </p:nvGrpSpPr>
        <p:grpSpPr>
          <a:xfrm rot="0">
            <a:off x="1372746" y="5848350"/>
            <a:ext cx="7552211" cy="3187688"/>
            <a:chOff x="0" y="0"/>
            <a:chExt cx="3117749" cy="1315961"/>
          </a:xfrm>
        </p:grpSpPr>
        <p:sp>
          <p:nvSpPr>
            <p:cNvPr name="Freeform 12" id="12"/>
            <p:cNvSpPr/>
            <p:nvPr/>
          </p:nvSpPr>
          <p:spPr>
            <a:xfrm flipH="false" flipV="false" rot="0">
              <a:off x="0" y="0"/>
              <a:ext cx="3117749" cy="1315961"/>
            </a:xfrm>
            <a:custGeom>
              <a:avLst/>
              <a:gdLst/>
              <a:ahLst/>
              <a:cxnLst/>
              <a:rect r="r" b="b" t="t" l="l"/>
              <a:pathLst>
                <a:path h="1315961" w="3117749">
                  <a:moveTo>
                    <a:pt x="0" y="0"/>
                  </a:moveTo>
                  <a:lnTo>
                    <a:pt x="3117749" y="0"/>
                  </a:lnTo>
                  <a:lnTo>
                    <a:pt x="3117749" y="1315961"/>
                  </a:lnTo>
                  <a:lnTo>
                    <a:pt x="0" y="1315961"/>
                  </a:lnTo>
                  <a:close/>
                </a:path>
              </a:pathLst>
            </a:custGeom>
            <a:solidFill>
              <a:srgbClr val="F4F2F2">
                <a:alpha val="60000"/>
              </a:srgbClr>
            </a:solidFill>
          </p:spPr>
        </p:sp>
      </p:grpSp>
      <p:sp>
        <p:nvSpPr>
          <p:cNvPr name="TextBox 13" id="13"/>
          <p:cNvSpPr txBox="true"/>
          <p:nvPr/>
        </p:nvSpPr>
        <p:spPr>
          <a:xfrm rot="0">
            <a:off x="1600858" y="6232702"/>
            <a:ext cx="7095988" cy="2463800"/>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000000"/>
                </a:solidFill>
                <a:latin typeface="Canva Sans"/>
              </a:rPr>
              <a:t>Tỷ lệ khách hàng quay lại trong </a:t>
            </a:r>
            <a:r>
              <a:rPr lang="en-US" sz="2000">
                <a:solidFill>
                  <a:srgbClr val="000000"/>
                </a:solidFill>
                <a:latin typeface="Canva Sans Bold"/>
              </a:rPr>
              <a:t>tháng 10, 11, 12 là cao nhất </a:t>
            </a:r>
            <a:r>
              <a:rPr lang="en-US" sz="2000">
                <a:solidFill>
                  <a:srgbClr val="000000"/>
                </a:solidFill>
                <a:latin typeface="Canva Sans"/>
              </a:rPr>
              <a:t>nhưng</a:t>
            </a:r>
            <a:r>
              <a:rPr lang="en-US" sz="2000">
                <a:solidFill>
                  <a:srgbClr val="000000"/>
                </a:solidFill>
                <a:latin typeface="Canva Sans Bold"/>
              </a:rPr>
              <a:t> Profit </a:t>
            </a:r>
            <a:r>
              <a:rPr lang="en-US" sz="2000">
                <a:solidFill>
                  <a:srgbClr val="000000"/>
                </a:solidFill>
                <a:latin typeface="Canva Sans"/>
              </a:rPr>
              <a:t>chỉ khoảng</a:t>
            </a:r>
            <a:r>
              <a:rPr lang="en-US" sz="2000">
                <a:solidFill>
                  <a:srgbClr val="000000"/>
                </a:solidFill>
                <a:latin typeface="Canva Sans Bold"/>
              </a:rPr>
              <a:t> 20 – 25% </a:t>
            </a:r>
            <a:r>
              <a:rPr lang="en-US" sz="2000">
                <a:solidFill>
                  <a:srgbClr val="000000"/>
                </a:solidFill>
                <a:latin typeface="Canva Sans"/>
              </a:rPr>
              <a:t>so với </a:t>
            </a:r>
            <a:r>
              <a:rPr lang="en-US" sz="2000">
                <a:solidFill>
                  <a:srgbClr val="000000"/>
                </a:solidFill>
                <a:latin typeface="Canva Sans Bold"/>
              </a:rPr>
              <a:t>Revenue</a:t>
            </a:r>
          </a:p>
          <a:p>
            <a:pPr algn="just">
              <a:lnSpc>
                <a:spcPts val="2800"/>
              </a:lnSpc>
            </a:pPr>
          </a:p>
          <a:p>
            <a:pPr algn="just" marL="431801" indent="-215900" lvl="1">
              <a:lnSpc>
                <a:spcPts val="2800"/>
              </a:lnSpc>
              <a:buFont typeface="Arial"/>
              <a:buChar char="•"/>
            </a:pPr>
            <a:r>
              <a:rPr lang="en-US" sz="2000">
                <a:solidFill>
                  <a:srgbClr val="000000"/>
                </a:solidFill>
                <a:latin typeface="Canva Sans"/>
              </a:rPr>
              <a:t>Tỷ lệ khách hàng quay lại trong </a:t>
            </a:r>
            <a:r>
              <a:rPr lang="en-US" sz="2000">
                <a:solidFill>
                  <a:srgbClr val="000000"/>
                </a:solidFill>
                <a:latin typeface="Canva Sans Bold"/>
              </a:rPr>
              <a:t>tháng 1, 2, 3 là thấp nhất </a:t>
            </a:r>
            <a:r>
              <a:rPr lang="en-US" sz="2000">
                <a:solidFill>
                  <a:srgbClr val="000000"/>
                </a:solidFill>
                <a:latin typeface="Canva Sans"/>
              </a:rPr>
              <a:t>nhưng</a:t>
            </a:r>
            <a:r>
              <a:rPr lang="en-US" sz="2000">
                <a:solidFill>
                  <a:srgbClr val="000000"/>
                </a:solidFill>
                <a:latin typeface="Canva Sans Bold"/>
              </a:rPr>
              <a:t> Profit</a:t>
            </a:r>
            <a:r>
              <a:rPr lang="en-US" sz="2000">
                <a:solidFill>
                  <a:srgbClr val="000000"/>
                </a:solidFill>
                <a:latin typeface="Canva Sans"/>
              </a:rPr>
              <a:t>  lại cao hơn từ </a:t>
            </a:r>
            <a:r>
              <a:rPr lang="en-US" sz="2000">
                <a:solidFill>
                  <a:srgbClr val="000000"/>
                </a:solidFill>
                <a:latin typeface="Canva Sans Bold"/>
              </a:rPr>
              <a:t>30 - 35%</a:t>
            </a:r>
            <a:r>
              <a:rPr lang="en-US" sz="2000">
                <a:solidFill>
                  <a:srgbClr val="000000"/>
                </a:solidFill>
                <a:latin typeface="Canva Sans"/>
              </a:rPr>
              <a:t> so với </a:t>
            </a:r>
            <a:r>
              <a:rPr lang="en-US" sz="2000">
                <a:solidFill>
                  <a:srgbClr val="000000"/>
                </a:solidFill>
                <a:latin typeface="Canva Sans Bold"/>
              </a:rPr>
              <a:t>Revenue</a:t>
            </a:r>
          </a:p>
          <a:p>
            <a:pPr algn="just">
              <a:lnSpc>
                <a:spcPts val="2800"/>
              </a:lnSpc>
              <a:spcBef>
                <a:spcPct val="0"/>
              </a:spcBef>
            </a:pPr>
            <a:r>
              <a:rPr lang="en-US" sz="2000">
                <a:solidFill>
                  <a:srgbClr val="000000"/>
                </a:solidFill>
                <a:latin typeface="Canva Sans"/>
              </a:rPr>
              <a:t> </a:t>
            </a:r>
          </a:p>
        </p:txBody>
      </p:sp>
      <p:grpSp>
        <p:nvGrpSpPr>
          <p:cNvPr name="Group 14" id="14"/>
          <p:cNvGrpSpPr/>
          <p:nvPr/>
        </p:nvGrpSpPr>
        <p:grpSpPr>
          <a:xfrm rot="0">
            <a:off x="9087916" y="5848350"/>
            <a:ext cx="7552211" cy="3187688"/>
            <a:chOff x="0" y="0"/>
            <a:chExt cx="3117749" cy="1315961"/>
          </a:xfrm>
        </p:grpSpPr>
        <p:sp>
          <p:nvSpPr>
            <p:cNvPr name="Freeform 15" id="15"/>
            <p:cNvSpPr/>
            <p:nvPr/>
          </p:nvSpPr>
          <p:spPr>
            <a:xfrm flipH="false" flipV="false" rot="0">
              <a:off x="0" y="0"/>
              <a:ext cx="3117749" cy="1315961"/>
            </a:xfrm>
            <a:custGeom>
              <a:avLst/>
              <a:gdLst/>
              <a:ahLst/>
              <a:cxnLst/>
              <a:rect r="r" b="b" t="t" l="l"/>
              <a:pathLst>
                <a:path h="1315961" w="3117749">
                  <a:moveTo>
                    <a:pt x="0" y="0"/>
                  </a:moveTo>
                  <a:lnTo>
                    <a:pt x="3117749" y="0"/>
                  </a:lnTo>
                  <a:lnTo>
                    <a:pt x="3117749" y="1315961"/>
                  </a:lnTo>
                  <a:lnTo>
                    <a:pt x="0" y="1315961"/>
                  </a:lnTo>
                  <a:close/>
                </a:path>
              </a:pathLst>
            </a:custGeom>
            <a:solidFill>
              <a:srgbClr val="F4F2F2">
                <a:alpha val="60000"/>
              </a:srgbClr>
            </a:solidFill>
          </p:spPr>
        </p:sp>
      </p:grpSp>
      <p:sp>
        <p:nvSpPr>
          <p:cNvPr name="TextBox 16" id="16"/>
          <p:cNvSpPr txBox="true"/>
          <p:nvPr/>
        </p:nvSpPr>
        <p:spPr>
          <a:xfrm rot="0">
            <a:off x="9316028" y="6232702"/>
            <a:ext cx="7095988" cy="1054100"/>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000000"/>
                </a:solidFill>
                <a:latin typeface="Canva Sans"/>
              </a:rPr>
              <a:t>Tỷ lệ tăng trưởng của các </a:t>
            </a:r>
            <a:r>
              <a:rPr lang="en-US" sz="2000">
                <a:solidFill>
                  <a:srgbClr val="000000"/>
                </a:solidFill>
                <a:latin typeface="Canva Sans Bold"/>
              </a:rPr>
              <a:t>quý đầu</a:t>
            </a:r>
            <a:r>
              <a:rPr lang="en-US" sz="2000">
                <a:solidFill>
                  <a:srgbClr val="000000"/>
                </a:solidFill>
                <a:latin typeface="Canva Sans"/>
              </a:rPr>
              <a:t> và </a:t>
            </a:r>
            <a:r>
              <a:rPr lang="en-US" sz="2000">
                <a:solidFill>
                  <a:srgbClr val="000000"/>
                </a:solidFill>
                <a:latin typeface="Canva Sans Bold"/>
              </a:rPr>
              <a:t>cuối năm</a:t>
            </a:r>
            <a:r>
              <a:rPr lang="en-US" sz="2000">
                <a:solidFill>
                  <a:srgbClr val="000000"/>
                </a:solidFill>
                <a:latin typeface="Canva Sans"/>
              </a:rPr>
              <a:t> không ổn định khi so với các quý giữa năm</a:t>
            </a:r>
          </a:p>
          <a:p>
            <a:pPr algn="just">
              <a:lnSpc>
                <a:spcPts val="2800"/>
              </a:lnSpc>
              <a:spcBef>
                <a:spcPct val="0"/>
              </a:spcBef>
            </a:pPr>
          </a:p>
        </p:txBody>
      </p:sp>
      <p:sp>
        <p:nvSpPr>
          <p:cNvPr name="TextBox 17" id="17"/>
          <p:cNvSpPr txBox="true"/>
          <p:nvPr/>
        </p:nvSpPr>
        <p:spPr>
          <a:xfrm rot="0">
            <a:off x="9316028" y="7394569"/>
            <a:ext cx="7095988" cy="1406525"/>
          </a:xfrm>
          <a:prstGeom prst="rect">
            <a:avLst/>
          </a:prstGeom>
        </p:spPr>
        <p:txBody>
          <a:bodyPr anchor="t" rtlCol="false" tIns="0" lIns="0" bIns="0" rIns="0">
            <a:spAutoFit/>
          </a:bodyPr>
          <a:lstStyle/>
          <a:p>
            <a:pPr algn="just">
              <a:lnSpc>
                <a:spcPts val="2800"/>
              </a:lnSpc>
            </a:pPr>
            <a:r>
              <a:rPr lang="en-US" sz="2000">
                <a:solidFill>
                  <a:srgbClr val="FF3131"/>
                </a:solidFill>
                <a:latin typeface="Canva Sans Bold"/>
              </a:rPr>
              <a:t>=&gt; Cần đề xuất chương trình khuyến mãi nhằm thu hút khách hàng quay lại ở các tháng đầu năm và tăng thêm hiệu suất ở các tháng cuối năm</a:t>
            </a:r>
          </a:p>
          <a:p>
            <a:pPr algn="just">
              <a:lnSpc>
                <a:spcPts val="2800"/>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
            </a:blip>
            <a:stretch>
              <a:fillRect l="0" t="-9259" r="0" b="-9259"/>
            </a:stretch>
          </a:blipFill>
        </p:spPr>
      </p:sp>
      <p:sp>
        <p:nvSpPr>
          <p:cNvPr name="Freeform 3" id="3"/>
          <p:cNvSpPr/>
          <p:nvPr/>
        </p:nvSpPr>
        <p:spPr>
          <a:xfrm flipH="false" flipV="false" rot="0">
            <a:off x="17031198" y="764931"/>
            <a:ext cx="456205" cy="263769"/>
          </a:xfrm>
          <a:custGeom>
            <a:avLst/>
            <a:gdLst/>
            <a:ahLst/>
            <a:cxnLst/>
            <a:rect r="r" b="b" t="t" l="l"/>
            <a:pathLst>
              <a:path h="263769" w="456205">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233989" y="2885914"/>
            <a:ext cx="8025311" cy="5664121"/>
            <a:chOff x="0" y="0"/>
            <a:chExt cx="2927655" cy="2066287"/>
          </a:xfrm>
        </p:grpSpPr>
        <p:sp>
          <p:nvSpPr>
            <p:cNvPr name="Freeform 5" id="5"/>
            <p:cNvSpPr/>
            <p:nvPr/>
          </p:nvSpPr>
          <p:spPr>
            <a:xfrm flipH="false" flipV="false" rot="0">
              <a:off x="0" y="0"/>
              <a:ext cx="2927655" cy="2066287"/>
            </a:xfrm>
            <a:custGeom>
              <a:avLst/>
              <a:gdLst/>
              <a:ahLst/>
              <a:cxnLst/>
              <a:rect r="r" b="b" t="t" l="l"/>
              <a:pathLst>
                <a:path h="2066287" w="2927655">
                  <a:moveTo>
                    <a:pt x="0" y="0"/>
                  </a:moveTo>
                  <a:lnTo>
                    <a:pt x="2927655" y="0"/>
                  </a:lnTo>
                  <a:lnTo>
                    <a:pt x="2927655" y="2066287"/>
                  </a:lnTo>
                  <a:lnTo>
                    <a:pt x="0" y="2066287"/>
                  </a:lnTo>
                  <a:close/>
                </a:path>
              </a:pathLst>
            </a:custGeom>
            <a:solidFill>
              <a:srgbClr val="171616"/>
            </a:solidFill>
          </p:spPr>
        </p:sp>
      </p:grpSp>
      <p:grpSp>
        <p:nvGrpSpPr>
          <p:cNvPr name="Group 6" id="6"/>
          <p:cNvGrpSpPr/>
          <p:nvPr/>
        </p:nvGrpSpPr>
        <p:grpSpPr>
          <a:xfrm rot="0">
            <a:off x="1028700" y="2885914"/>
            <a:ext cx="8205289" cy="5664121"/>
            <a:chOff x="0" y="0"/>
            <a:chExt cx="2993312" cy="2066287"/>
          </a:xfrm>
        </p:grpSpPr>
        <p:sp>
          <p:nvSpPr>
            <p:cNvPr name="Freeform 7" id="7"/>
            <p:cNvSpPr/>
            <p:nvPr/>
          </p:nvSpPr>
          <p:spPr>
            <a:xfrm flipH="false" flipV="false" rot="0">
              <a:off x="0" y="0"/>
              <a:ext cx="2993312" cy="2066287"/>
            </a:xfrm>
            <a:custGeom>
              <a:avLst/>
              <a:gdLst/>
              <a:ahLst/>
              <a:cxnLst/>
              <a:rect r="r" b="b" t="t" l="l"/>
              <a:pathLst>
                <a:path h="2066287" w="2993312">
                  <a:moveTo>
                    <a:pt x="0" y="0"/>
                  </a:moveTo>
                  <a:lnTo>
                    <a:pt x="2993312" y="0"/>
                  </a:lnTo>
                  <a:lnTo>
                    <a:pt x="2993312" y="2066287"/>
                  </a:lnTo>
                  <a:lnTo>
                    <a:pt x="0" y="2066287"/>
                  </a:lnTo>
                  <a:close/>
                </a:path>
              </a:pathLst>
            </a:custGeom>
            <a:solidFill>
              <a:srgbClr val="C8BDBD">
                <a:alpha val="29804"/>
              </a:srgbClr>
            </a:solidFill>
          </p:spPr>
        </p:sp>
      </p:grpSp>
      <p:grpSp>
        <p:nvGrpSpPr>
          <p:cNvPr name="Group 8" id="8"/>
          <p:cNvGrpSpPr/>
          <p:nvPr/>
        </p:nvGrpSpPr>
        <p:grpSpPr>
          <a:xfrm rot="0">
            <a:off x="1280991" y="3065529"/>
            <a:ext cx="943669" cy="94366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171616"/>
              </a:solidFill>
              <a:prstDash val="solid"/>
              <a:miter/>
            </a:ln>
          </p:spPr>
        </p:sp>
        <p:sp>
          <p:nvSpPr>
            <p:cNvPr name="TextBox 10" id="10"/>
            <p:cNvSpPr txBox="true"/>
            <p:nvPr/>
          </p:nvSpPr>
          <p:spPr>
            <a:xfrm>
              <a:off x="76200" y="47625"/>
              <a:ext cx="660400" cy="688975"/>
            </a:xfrm>
            <a:prstGeom prst="rect">
              <a:avLst/>
            </a:prstGeom>
          </p:spPr>
          <p:txBody>
            <a:bodyPr anchor="ctr" rtlCol="false" tIns="17599" lIns="17599" bIns="17599" rIns="17599"/>
            <a:lstStyle/>
            <a:p>
              <a:pPr algn="ctr">
                <a:lnSpc>
                  <a:spcPts val="1959"/>
                </a:lnSpc>
              </a:pPr>
            </a:p>
          </p:txBody>
        </p:sp>
      </p:grpSp>
      <p:grpSp>
        <p:nvGrpSpPr>
          <p:cNvPr name="Group 11" id="11"/>
          <p:cNvGrpSpPr/>
          <p:nvPr/>
        </p:nvGrpSpPr>
        <p:grpSpPr>
          <a:xfrm rot="0">
            <a:off x="4165458" y="594693"/>
            <a:ext cx="10414852" cy="1532229"/>
            <a:chOff x="0" y="0"/>
            <a:chExt cx="3799366" cy="558961"/>
          </a:xfrm>
        </p:grpSpPr>
        <p:sp>
          <p:nvSpPr>
            <p:cNvPr name="Freeform 12" id="12"/>
            <p:cNvSpPr/>
            <p:nvPr/>
          </p:nvSpPr>
          <p:spPr>
            <a:xfrm flipH="false" flipV="false" rot="0">
              <a:off x="0" y="0"/>
              <a:ext cx="3799366" cy="558961"/>
            </a:xfrm>
            <a:custGeom>
              <a:avLst/>
              <a:gdLst/>
              <a:ahLst/>
              <a:cxnLst/>
              <a:rect r="r" b="b" t="t" l="l"/>
              <a:pathLst>
                <a:path h="558961" w="3799366">
                  <a:moveTo>
                    <a:pt x="0" y="0"/>
                  </a:moveTo>
                  <a:lnTo>
                    <a:pt x="3799366" y="0"/>
                  </a:lnTo>
                  <a:lnTo>
                    <a:pt x="3799366" y="558961"/>
                  </a:lnTo>
                  <a:lnTo>
                    <a:pt x="0" y="558961"/>
                  </a:lnTo>
                  <a:close/>
                </a:path>
              </a:pathLst>
            </a:custGeom>
            <a:solidFill>
              <a:srgbClr val="F4F2F2"/>
            </a:solidFill>
          </p:spPr>
        </p:sp>
      </p:grpSp>
      <p:grpSp>
        <p:nvGrpSpPr>
          <p:cNvPr name="Group 13" id="13"/>
          <p:cNvGrpSpPr/>
          <p:nvPr/>
        </p:nvGrpSpPr>
        <p:grpSpPr>
          <a:xfrm rot="0">
            <a:off x="9401378" y="3006831"/>
            <a:ext cx="962701" cy="96270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5" id="15"/>
            <p:cNvSpPr txBox="true"/>
            <p:nvPr/>
          </p:nvSpPr>
          <p:spPr>
            <a:xfrm>
              <a:off x="76200" y="47625"/>
              <a:ext cx="660400" cy="688975"/>
            </a:xfrm>
            <a:prstGeom prst="rect">
              <a:avLst/>
            </a:prstGeom>
          </p:spPr>
          <p:txBody>
            <a:bodyPr anchor="ctr" rtlCol="false" tIns="29113" lIns="29113" bIns="29113" rIns="29113"/>
            <a:lstStyle/>
            <a:p>
              <a:pPr algn="ctr">
                <a:lnSpc>
                  <a:spcPts val="1959"/>
                </a:lnSpc>
              </a:pPr>
            </a:p>
          </p:txBody>
        </p:sp>
      </p:grpSp>
      <p:sp>
        <p:nvSpPr>
          <p:cNvPr name="Freeform 16" id="16"/>
          <p:cNvSpPr/>
          <p:nvPr/>
        </p:nvSpPr>
        <p:spPr>
          <a:xfrm flipH="false" flipV="false" rot="0">
            <a:off x="1484372" y="3268909"/>
            <a:ext cx="536907" cy="536907"/>
          </a:xfrm>
          <a:custGeom>
            <a:avLst/>
            <a:gdLst/>
            <a:ahLst/>
            <a:cxnLst/>
            <a:rect r="r" b="b" t="t" l="l"/>
            <a:pathLst>
              <a:path h="536907" w="536907">
                <a:moveTo>
                  <a:pt x="0" y="0"/>
                </a:moveTo>
                <a:lnTo>
                  <a:pt x="536907" y="0"/>
                </a:lnTo>
                <a:lnTo>
                  <a:pt x="536907" y="536908"/>
                </a:lnTo>
                <a:lnTo>
                  <a:pt x="0" y="536908"/>
                </a:lnTo>
                <a:lnTo>
                  <a:pt x="0" y="0"/>
                </a:lnTo>
                <a:close/>
              </a:path>
            </a:pathLst>
          </a:custGeom>
          <a:blipFill>
            <a:blip r:embed="rId5"/>
            <a:stretch>
              <a:fillRect l="0" t="0" r="0" b="0"/>
            </a:stretch>
          </a:blipFill>
        </p:spPr>
      </p:sp>
      <p:sp>
        <p:nvSpPr>
          <p:cNvPr name="TextBox 17" id="17"/>
          <p:cNvSpPr txBox="true"/>
          <p:nvPr/>
        </p:nvSpPr>
        <p:spPr>
          <a:xfrm rot="0">
            <a:off x="3887668" y="982983"/>
            <a:ext cx="10692641"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Canva Sans Bold"/>
              </a:rPr>
              <a:t>ĐỀ XUẤT CHƯƠNG TRÌNH KHUYẾN MÃI</a:t>
            </a:r>
          </a:p>
        </p:txBody>
      </p:sp>
      <p:sp>
        <p:nvSpPr>
          <p:cNvPr name="TextBox 18" id="18"/>
          <p:cNvSpPr txBox="true"/>
          <p:nvPr/>
        </p:nvSpPr>
        <p:spPr>
          <a:xfrm rot="0">
            <a:off x="2509864" y="3251613"/>
            <a:ext cx="2471200" cy="514350"/>
          </a:xfrm>
          <a:prstGeom prst="rect">
            <a:avLst/>
          </a:prstGeom>
        </p:spPr>
        <p:txBody>
          <a:bodyPr anchor="t" rtlCol="false" tIns="0" lIns="0" bIns="0" rIns="0">
            <a:spAutoFit/>
          </a:bodyPr>
          <a:lstStyle/>
          <a:p>
            <a:pPr>
              <a:lnSpc>
                <a:spcPts val="4200"/>
              </a:lnSpc>
              <a:spcBef>
                <a:spcPct val="0"/>
              </a:spcBef>
            </a:pPr>
            <a:r>
              <a:rPr lang="en-US" sz="3000">
                <a:solidFill>
                  <a:srgbClr val="171616"/>
                </a:solidFill>
                <a:latin typeface="Canva Sans Bold"/>
              </a:rPr>
              <a:t>Đối với quý 1</a:t>
            </a:r>
          </a:p>
        </p:txBody>
      </p:sp>
      <p:sp>
        <p:nvSpPr>
          <p:cNvPr name="TextBox 19" id="19"/>
          <p:cNvSpPr txBox="true"/>
          <p:nvPr/>
        </p:nvSpPr>
        <p:spPr>
          <a:xfrm rot="0">
            <a:off x="1366315" y="4056822"/>
            <a:ext cx="7229499" cy="4813935"/>
          </a:xfrm>
          <a:prstGeom prst="rect">
            <a:avLst/>
          </a:prstGeom>
        </p:spPr>
        <p:txBody>
          <a:bodyPr anchor="t" rtlCol="false" tIns="0" lIns="0" bIns="0" rIns="0">
            <a:spAutoFit/>
          </a:bodyPr>
          <a:lstStyle/>
          <a:p>
            <a:pPr>
              <a:lnSpc>
                <a:spcPts val="2940"/>
              </a:lnSpc>
            </a:pPr>
            <a:r>
              <a:rPr lang="en-US" sz="2100" spc="205">
                <a:solidFill>
                  <a:srgbClr val="171616"/>
                </a:solidFill>
                <a:latin typeface="Canva Sans Bold"/>
              </a:rPr>
              <a:t>Chương trình "Quay lại và Nhận Thêm Ưu Đãi":</a:t>
            </a:r>
          </a:p>
          <a:p>
            <a:pPr>
              <a:lnSpc>
                <a:spcPts val="2940"/>
              </a:lnSpc>
            </a:pPr>
            <a:r>
              <a:rPr lang="en-US" sz="2100" spc="205">
                <a:solidFill>
                  <a:srgbClr val="171616"/>
                </a:solidFill>
                <a:latin typeface="Canva Sans Bold"/>
              </a:rPr>
              <a:t> </a:t>
            </a:r>
          </a:p>
          <a:p>
            <a:pPr marL="453390" indent="-226695" lvl="1">
              <a:lnSpc>
                <a:spcPts val="2940"/>
              </a:lnSpc>
              <a:buFont typeface="Arial"/>
              <a:buChar char="•"/>
            </a:pPr>
            <a:r>
              <a:rPr lang="en-US" sz="2100">
                <a:solidFill>
                  <a:srgbClr val="171616"/>
                </a:solidFill>
                <a:latin typeface="Canva Sans Bold"/>
              </a:rPr>
              <a:t>Nội dung</a:t>
            </a:r>
            <a:r>
              <a:rPr lang="en-US" sz="2100">
                <a:solidFill>
                  <a:srgbClr val="171616"/>
                </a:solidFill>
                <a:latin typeface="Canva Sans"/>
              </a:rPr>
              <a:t>: Khách hàng sẽ</a:t>
            </a:r>
            <a:r>
              <a:rPr lang="en-US" sz="2100">
                <a:solidFill>
                  <a:srgbClr val="171616"/>
                </a:solidFill>
                <a:latin typeface="Canva Sans Bold"/>
              </a:rPr>
              <a:t> nhận 10% giảm giá</a:t>
            </a:r>
            <a:r>
              <a:rPr lang="en-US" sz="2100">
                <a:solidFill>
                  <a:srgbClr val="171616"/>
                </a:solidFill>
                <a:latin typeface="Canva Sans"/>
              </a:rPr>
              <a:t> cho đơn hàng đầu tiên nếu họ mua sản phẩm hoặc dịch vụ và nhận </a:t>
            </a:r>
            <a:r>
              <a:rPr lang="en-US" sz="2100">
                <a:solidFill>
                  <a:srgbClr val="171616"/>
                </a:solidFill>
                <a:latin typeface="Canva Sans Bold"/>
              </a:rPr>
              <a:t>ưu đãi 20%</a:t>
            </a:r>
            <a:r>
              <a:rPr lang="en-US" sz="2100">
                <a:solidFill>
                  <a:srgbClr val="171616"/>
                </a:solidFill>
                <a:latin typeface="Canva Sans"/>
              </a:rPr>
              <a:t> khi mua hàng lần thứ 2 trở đi trong tháng quý I.</a:t>
            </a:r>
          </a:p>
          <a:p>
            <a:pPr marL="453390" indent="-226695" lvl="1">
              <a:lnSpc>
                <a:spcPts val="2940"/>
              </a:lnSpc>
              <a:buFont typeface="Arial"/>
              <a:buChar char="•"/>
            </a:pPr>
            <a:r>
              <a:rPr lang="en-US" sz="2100">
                <a:solidFill>
                  <a:srgbClr val="171616"/>
                </a:solidFill>
                <a:latin typeface="Canva Sans Bold"/>
              </a:rPr>
              <a:t>Thời gian áp dụng</a:t>
            </a:r>
            <a:r>
              <a:rPr lang="en-US" sz="2100">
                <a:solidFill>
                  <a:srgbClr val="171616"/>
                </a:solidFill>
                <a:latin typeface="Canva Sans"/>
              </a:rPr>
              <a:t>: từ lúc khách hàng mua hàng đến khi hết tháng.</a:t>
            </a:r>
          </a:p>
          <a:p>
            <a:pPr marL="453390" indent="-226695" lvl="1">
              <a:lnSpc>
                <a:spcPts val="2940"/>
              </a:lnSpc>
              <a:buFont typeface="Arial"/>
              <a:buChar char="•"/>
            </a:pPr>
            <a:r>
              <a:rPr lang="en-US" sz="2100" spc="205">
                <a:solidFill>
                  <a:srgbClr val="171616"/>
                </a:solidFill>
                <a:latin typeface="Canva Sans Bold"/>
              </a:rPr>
              <a:t>Mục tiêu</a:t>
            </a:r>
            <a:r>
              <a:rPr lang="en-US" sz="2100" spc="205">
                <a:solidFill>
                  <a:srgbClr val="171616"/>
                </a:solidFill>
                <a:latin typeface="Canva Sans"/>
              </a:rPr>
              <a:t>: Tăng số lần mua sắm và khách hàng trung thành trong thời gian dài.</a:t>
            </a:r>
          </a:p>
          <a:p>
            <a:pPr>
              <a:lnSpc>
                <a:spcPts val="2940"/>
              </a:lnSpc>
            </a:pPr>
          </a:p>
          <a:p>
            <a:pPr>
              <a:lnSpc>
                <a:spcPts val="2940"/>
              </a:lnSpc>
              <a:spcBef>
                <a:spcPct val="0"/>
              </a:spcBef>
            </a:pPr>
          </a:p>
        </p:txBody>
      </p:sp>
      <p:sp>
        <p:nvSpPr>
          <p:cNvPr name="TextBox 20" id="20"/>
          <p:cNvSpPr txBox="true"/>
          <p:nvPr/>
        </p:nvSpPr>
        <p:spPr>
          <a:xfrm rot="0">
            <a:off x="9425190" y="4056822"/>
            <a:ext cx="7642910" cy="4442460"/>
          </a:xfrm>
          <a:prstGeom prst="rect">
            <a:avLst/>
          </a:prstGeom>
        </p:spPr>
        <p:txBody>
          <a:bodyPr anchor="t" rtlCol="false" tIns="0" lIns="0" bIns="0" rIns="0">
            <a:spAutoFit/>
          </a:bodyPr>
          <a:lstStyle/>
          <a:p>
            <a:pPr>
              <a:lnSpc>
                <a:spcPts val="2940"/>
              </a:lnSpc>
            </a:pPr>
            <a:r>
              <a:rPr lang="en-US" sz="2100" spc="205">
                <a:solidFill>
                  <a:srgbClr val="FFFFFF"/>
                </a:solidFill>
                <a:latin typeface="Canva Sans Bold"/>
              </a:rPr>
              <a:t>Chương trình "Mùa lễ hội" :</a:t>
            </a:r>
          </a:p>
          <a:p>
            <a:pPr>
              <a:lnSpc>
                <a:spcPts val="2940"/>
              </a:lnSpc>
            </a:pPr>
          </a:p>
          <a:p>
            <a:pPr marL="453390" indent="-226695" lvl="1">
              <a:lnSpc>
                <a:spcPts val="2940"/>
              </a:lnSpc>
              <a:buFont typeface="Arial"/>
              <a:buChar char="•"/>
            </a:pPr>
            <a:r>
              <a:rPr lang="en-US" sz="2100">
                <a:solidFill>
                  <a:srgbClr val="FFFFFF"/>
                </a:solidFill>
                <a:latin typeface="Canva Sans Bold"/>
              </a:rPr>
              <a:t>Nội dung</a:t>
            </a:r>
            <a:r>
              <a:rPr lang="en-US" sz="2100">
                <a:solidFill>
                  <a:srgbClr val="D9D9D9"/>
                </a:solidFill>
                <a:latin typeface="Canva Sans"/>
              </a:rPr>
              <a:t>: Cung cấp </a:t>
            </a:r>
            <a:r>
              <a:rPr lang="en-US" sz="2100">
                <a:solidFill>
                  <a:srgbClr val="FFFFFF"/>
                </a:solidFill>
                <a:latin typeface="Canva Sans Bold"/>
              </a:rPr>
              <a:t>giảm giá 15%</a:t>
            </a:r>
            <a:r>
              <a:rPr lang="en-US" sz="2100">
                <a:solidFill>
                  <a:srgbClr val="D9D9D9"/>
                </a:solidFill>
                <a:latin typeface="Canva Sans"/>
              </a:rPr>
              <a:t> cho tất cả sản phẩm hoặc dịch vụ mà khách hàng đã mua trước đó và </a:t>
            </a:r>
            <a:r>
              <a:rPr lang="en-US" sz="2100">
                <a:solidFill>
                  <a:srgbClr val="D9D9D9"/>
                </a:solidFill>
                <a:latin typeface="Canva Sans Bold"/>
              </a:rPr>
              <a:t>quay số trúng thưởng</a:t>
            </a:r>
            <a:r>
              <a:rPr lang="en-US" sz="2100">
                <a:solidFill>
                  <a:srgbClr val="D9D9D9"/>
                </a:solidFill>
                <a:latin typeface="Canva Sans"/>
              </a:rPr>
              <a:t> hằng ngày với mỗi đơn hàng sẽ được quy đổi ra 5 lượt quay.</a:t>
            </a:r>
          </a:p>
          <a:p>
            <a:pPr marL="453390" indent="-226695" lvl="1">
              <a:lnSpc>
                <a:spcPts val="2940"/>
              </a:lnSpc>
              <a:buFont typeface="Arial"/>
              <a:buChar char="•"/>
            </a:pPr>
            <a:r>
              <a:rPr lang="en-US" sz="2100">
                <a:solidFill>
                  <a:srgbClr val="D9D9D9"/>
                </a:solidFill>
                <a:latin typeface="Canva Sans Bold"/>
              </a:rPr>
              <a:t>Thời gian áp dụng</a:t>
            </a:r>
            <a:r>
              <a:rPr lang="en-US" sz="2100">
                <a:solidFill>
                  <a:srgbClr val="D9D9D9"/>
                </a:solidFill>
                <a:latin typeface="Canva Sans"/>
              </a:rPr>
              <a:t>: từ lúc khách hàng mua hàng đến khi hết tháng.</a:t>
            </a:r>
          </a:p>
          <a:p>
            <a:pPr marL="453390" indent="-226695" lvl="1">
              <a:lnSpc>
                <a:spcPts val="2940"/>
              </a:lnSpc>
              <a:buFont typeface="Arial"/>
              <a:buChar char="•"/>
            </a:pPr>
            <a:r>
              <a:rPr lang="en-US" sz="2100" spc="205">
                <a:solidFill>
                  <a:srgbClr val="FFFFFF"/>
                </a:solidFill>
                <a:latin typeface="Canva Sans Bold"/>
              </a:rPr>
              <a:t>Mục tiêu: </a:t>
            </a:r>
            <a:r>
              <a:rPr lang="en-US" sz="2100" spc="205">
                <a:solidFill>
                  <a:srgbClr val="D9D9D9"/>
                </a:solidFill>
                <a:latin typeface="Canva Sans Bold"/>
              </a:rPr>
              <a:t>Tăng doanh số bán hàng trong những tháng này</a:t>
            </a:r>
          </a:p>
          <a:p>
            <a:pPr>
              <a:lnSpc>
                <a:spcPts val="2940"/>
              </a:lnSpc>
            </a:pPr>
          </a:p>
          <a:p>
            <a:pPr>
              <a:lnSpc>
                <a:spcPts val="2940"/>
              </a:lnSpc>
              <a:spcBef>
                <a:spcPct val="0"/>
              </a:spcBef>
            </a:pPr>
          </a:p>
        </p:txBody>
      </p:sp>
      <p:sp>
        <p:nvSpPr>
          <p:cNvPr name="Freeform 21" id="21"/>
          <p:cNvSpPr/>
          <p:nvPr/>
        </p:nvSpPr>
        <p:spPr>
          <a:xfrm flipH="false" flipV="false" rot="0">
            <a:off x="9614275" y="3219727"/>
            <a:ext cx="536907" cy="536907"/>
          </a:xfrm>
          <a:custGeom>
            <a:avLst/>
            <a:gdLst/>
            <a:ahLst/>
            <a:cxnLst/>
            <a:rect r="r" b="b" t="t" l="l"/>
            <a:pathLst>
              <a:path h="536907" w="536907">
                <a:moveTo>
                  <a:pt x="0" y="0"/>
                </a:moveTo>
                <a:lnTo>
                  <a:pt x="536907" y="0"/>
                </a:lnTo>
                <a:lnTo>
                  <a:pt x="536907" y="536908"/>
                </a:lnTo>
                <a:lnTo>
                  <a:pt x="0" y="536908"/>
                </a:lnTo>
                <a:lnTo>
                  <a:pt x="0" y="0"/>
                </a:lnTo>
                <a:close/>
              </a:path>
            </a:pathLst>
          </a:custGeom>
          <a:blipFill>
            <a:blip r:embed="rId5"/>
            <a:stretch>
              <a:fillRect l="0" t="0" r="0" b="0"/>
            </a:stretch>
          </a:blipFill>
        </p:spPr>
      </p:sp>
      <p:sp>
        <p:nvSpPr>
          <p:cNvPr name="TextBox 22" id="22"/>
          <p:cNvSpPr txBox="true"/>
          <p:nvPr/>
        </p:nvSpPr>
        <p:spPr>
          <a:xfrm rot="0">
            <a:off x="10535529" y="3251613"/>
            <a:ext cx="2471200" cy="514350"/>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Canva Sans Bold"/>
              </a:rPr>
              <a:t>Đối với quý 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
            </a:blip>
            <a:stretch>
              <a:fillRect l="0" t="-9259" r="0" b="-9259"/>
            </a:stretch>
          </a:blipFill>
        </p:spPr>
      </p:sp>
      <p:sp>
        <p:nvSpPr>
          <p:cNvPr name="Freeform 3" id="3"/>
          <p:cNvSpPr/>
          <p:nvPr/>
        </p:nvSpPr>
        <p:spPr>
          <a:xfrm flipH="false" flipV="false" rot="0">
            <a:off x="17031198" y="764931"/>
            <a:ext cx="456205" cy="263769"/>
          </a:xfrm>
          <a:custGeom>
            <a:avLst/>
            <a:gdLst/>
            <a:ahLst/>
            <a:cxnLst/>
            <a:rect r="r" b="b" t="t" l="l"/>
            <a:pathLst>
              <a:path h="263769" w="456205">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rot="0">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sp>
        <p:nvSpPr>
          <p:cNvPr name="TextBox 6" id="6"/>
          <p:cNvSpPr txBox="true"/>
          <p:nvPr/>
        </p:nvSpPr>
        <p:spPr>
          <a:xfrm rot="0">
            <a:off x="787867" y="8999855"/>
            <a:ext cx="1349143" cy="488315"/>
          </a:xfrm>
          <a:prstGeom prst="rect">
            <a:avLst/>
          </a:prstGeom>
        </p:spPr>
        <p:txBody>
          <a:bodyPr anchor="t" rtlCol="false" tIns="0" lIns="0" bIns="0" rIns="0">
            <a:spAutoFit/>
          </a:bodyPr>
          <a:lstStyle/>
          <a:p>
            <a:pPr>
              <a:lnSpc>
                <a:spcPts val="1960"/>
              </a:lnSpc>
            </a:pPr>
            <a:r>
              <a:rPr lang="en-US" sz="1400">
                <a:solidFill>
                  <a:srgbClr val="171616"/>
                </a:solidFill>
                <a:latin typeface="Open Sans"/>
              </a:rPr>
              <a:t>2022</a:t>
            </a:r>
          </a:p>
          <a:p>
            <a:pPr>
              <a:lnSpc>
                <a:spcPts val="1960"/>
              </a:lnSpc>
              <a:spcBef>
                <a:spcPct val="0"/>
              </a:spcBef>
            </a:pPr>
            <a:r>
              <a:rPr lang="en-US" sz="1400">
                <a:solidFill>
                  <a:srgbClr val="171616"/>
                </a:solidFill>
                <a:latin typeface="Open Sans"/>
              </a:rPr>
              <a:t>Company</a:t>
            </a:r>
          </a:p>
        </p:txBody>
      </p:sp>
      <p:grpSp>
        <p:nvGrpSpPr>
          <p:cNvPr name="Group 7" id="7"/>
          <p:cNvGrpSpPr/>
          <p:nvPr/>
        </p:nvGrpSpPr>
        <p:grpSpPr>
          <a:xfrm rot="0">
            <a:off x="0" y="1884608"/>
            <a:ext cx="4842092" cy="6517785"/>
            <a:chOff x="0" y="0"/>
            <a:chExt cx="6456122" cy="8690380"/>
          </a:xfrm>
        </p:grpSpPr>
        <p:pic>
          <p:nvPicPr>
            <p:cNvPr name="Picture 8" id="8"/>
            <p:cNvPicPr>
              <a:picLocks noChangeAspect="true"/>
            </p:cNvPicPr>
            <p:nvPr/>
          </p:nvPicPr>
          <p:blipFill>
            <a:blip r:embed="rId5"/>
            <a:srcRect l="0" t="5159" r="0" b="5159"/>
            <a:stretch>
              <a:fillRect/>
            </a:stretch>
          </p:blipFill>
          <p:spPr>
            <a:xfrm flipH="false" flipV="false">
              <a:off x="0" y="0"/>
              <a:ext cx="6456122" cy="8690380"/>
            </a:xfrm>
            <a:prstGeom prst="rect">
              <a:avLst/>
            </a:prstGeom>
          </p:spPr>
        </p:pic>
      </p:grpSp>
      <p:grpSp>
        <p:nvGrpSpPr>
          <p:cNvPr name="Group 9" id="9"/>
          <p:cNvGrpSpPr/>
          <p:nvPr/>
        </p:nvGrpSpPr>
        <p:grpSpPr>
          <a:xfrm rot="0">
            <a:off x="5072894" y="1884608"/>
            <a:ext cx="3690106" cy="2099567"/>
            <a:chOff x="0" y="0"/>
            <a:chExt cx="4920141" cy="2799423"/>
          </a:xfrm>
        </p:grpSpPr>
        <p:pic>
          <p:nvPicPr>
            <p:cNvPr name="Picture 10" id="10"/>
            <p:cNvPicPr>
              <a:picLocks noChangeAspect="true"/>
            </p:cNvPicPr>
            <p:nvPr/>
          </p:nvPicPr>
          <p:blipFill>
            <a:blip r:embed="rId6"/>
            <a:srcRect l="4679" t="0" r="4679" b="22737"/>
            <a:stretch>
              <a:fillRect/>
            </a:stretch>
          </p:blipFill>
          <p:spPr>
            <a:xfrm flipH="false" flipV="false">
              <a:off x="0" y="0"/>
              <a:ext cx="4920141" cy="2799423"/>
            </a:xfrm>
            <a:prstGeom prst="rect">
              <a:avLst/>
            </a:prstGeom>
          </p:spPr>
        </p:pic>
      </p:grpSp>
      <p:grpSp>
        <p:nvGrpSpPr>
          <p:cNvPr name="Group 11" id="11"/>
          <p:cNvGrpSpPr/>
          <p:nvPr/>
        </p:nvGrpSpPr>
        <p:grpSpPr>
          <a:xfrm rot="0">
            <a:off x="5072894" y="4248319"/>
            <a:ext cx="3690106" cy="4154074"/>
            <a:chOff x="0" y="0"/>
            <a:chExt cx="4920141" cy="5538765"/>
          </a:xfrm>
        </p:grpSpPr>
        <p:pic>
          <p:nvPicPr>
            <p:cNvPr name="Picture 12" id="12"/>
            <p:cNvPicPr>
              <a:picLocks noChangeAspect="true"/>
            </p:cNvPicPr>
            <p:nvPr/>
          </p:nvPicPr>
          <p:blipFill>
            <a:blip r:embed="rId7"/>
            <a:srcRect l="0" t="12428" r="0" b="12428"/>
            <a:stretch>
              <a:fillRect/>
            </a:stretch>
          </p:blipFill>
          <p:spPr>
            <a:xfrm flipH="false" flipV="false">
              <a:off x="0" y="0"/>
              <a:ext cx="4920141" cy="5538765"/>
            </a:xfrm>
            <a:prstGeom prst="rect">
              <a:avLst/>
            </a:prstGeom>
          </p:spPr>
        </p:pic>
      </p:grpSp>
      <p:sp>
        <p:nvSpPr>
          <p:cNvPr name="TextBox 13" id="13"/>
          <p:cNvSpPr txBox="true"/>
          <p:nvPr/>
        </p:nvSpPr>
        <p:spPr>
          <a:xfrm rot="0">
            <a:off x="10206065" y="1956491"/>
            <a:ext cx="7081810" cy="138430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anva Sans Bold"/>
              </a:rPr>
              <a:t>XÁC ĐỊNH TẦN SUẤT VÀ PHƯƠNG THỨC MUA HÀNG</a:t>
            </a:r>
          </a:p>
        </p:txBody>
      </p:sp>
      <p:sp>
        <p:nvSpPr>
          <p:cNvPr name="TextBox 14" id="14"/>
          <p:cNvSpPr txBox="true"/>
          <p:nvPr/>
        </p:nvSpPr>
        <p:spPr>
          <a:xfrm rot="0">
            <a:off x="10206065" y="4760595"/>
            <a:ext cx="6075097" cy="727710"/>
          </a:xfrm>
          <a:prstGeom prst="rect">
            <a:avLst/>
          </a:prstGeom>
        </p:spPr>
        <p:txBody>
          <a:bodyPr anchor="t" rtlCol="false" tIns="0" lIns="0" bIns="0" rIns="0">
            <a:spAutoFit/>
          </a:bodyPr>
          <a:lstStyle/>
          <a:p>
            <a:pPr>
              <a:lnSpc>
                <a:spcPts val="2940"/>
              </a:lnSpc>
              <a:spcBef>
                <a:spcPct val="0"/>
              </a:spcBef>
            </a:pPr>
            <a:r>
              <a:rPr lang="en-US" sz="2100">
                <a:solidFill>
                  <a:srgbClr val="171616"/>
                </a:solidFill>
                <a:latin typeface="Canva Sans"/>
              </a:rPr>
              <a:t>Phân loại thành nhiều nhóm khách hàng để đề ra chương trình khuyến mãi phù hợp </a:t>
            </a:r>
          </a:p>
        </p:txBody>
      </p:sp>
      <p:sp>
        <p:nvSpPr>
          <p:cNvPr name="TextBox 15" id="15"/>
          <p:cNvSpPr txBox="true"/>
          <p:nvPr/>
        </p:nvSpPr>
        <p:spPr>
          <a:xfrm rot="0">
            <a:off x="10206065" y="4210219"/>
            <a:ext cx="3540905" cy="396241"/>
          </a:xfrm>
          <a:prstGeom prst="rect">
            <a:avLst/>
          </a:prstGeom>
        </p:spPr>
        <p:txBody>
          <a:bodyPr anchor="t" rtlCol="false" tIns="0" lIns="0" bIns="0" rIns="0">
            <a:spAutoFit/>
          </a:bodyPr>
          <a:lstStyle/>
          <a:p>
            <a:pPr>
              <a:lnSpc>
                <a:spcPts val="3359"/>
              </a:lnSpc>
              <a:spcBef>
                <a:spcPct val="0"/>
              </a:spcBef>
            </a:pPr>
            <a:r>
              <a:rPr lang="en-US" sz="2399">
                <a:solidFill>
                  <a:srgbClr val="171616"/>
                </a:solidFill>
                <a:latin typeface="Canva Sans Bold"/>
              </a:rPr>
              <a:t>Dựa trên mô hình RFM</a:t>
            </a:r>
          </a:p>
        </p:txBody>
      </p:sp>
      <p:sp>
        <p:nvSpPr>
          <p:cNvPr name="TextBox 16" id="16"/>
          <p:cNvSpPr txBox="true"/>
          <p:nvPr/>
        </p:nvSpPr>
        <p:spPr>
          <a:xfrm rot="0">
            <a:off x="10206065" y="7056113"/>
            <a:ext cx="6473078" cy="727710"/>
          </a:xfrm>
          <a:prstGeom prst="rect">
            <a:avLst/>
          </a:prstGeom>
        </p:spPr>
        <p:txBody>
          <a:bodyPr anchor="t" rtlCol="false" tIns="0" lIns="0" bIns="0" rIns="0">
            <a:spAutoFit/>
          </a:bodyPr>
          <a:lstStyle/>
          <a:p>
            <a:pPr>
              <a:lnSpc>
                <a:spcPts val="2940"/>
              </a:lnSpc>
              <a:spcBef>
                <a:spcPct val="0"/>
              </a:spcBef>
            </a:pPr>
            <a:r>
              <a:rPr lang="en-US" sz="2100">
                <a:solidFill>
                  <a:srgbClr val="171616"/>
                </a:solidFill>
                <a:latin typeface="Canva Sans"/>
              </a:rPr>
              <a:t>Xác định hình thức thanh toán được ưu chuộng bởi khách hàng nhất</a:t>
            </a:r>
          </a:p>
        </p:txBody>
      </p:sp>
      <p:sp>
        <p:nvSpPr>
          <p:cNvPr name="TextBox 17" id="17"/>
          <p:cNvSpPr txBox="true"/>
          <p:nvPr/>
        </p:nvSpPr>
        <p:spPr>
          <a:xfrm rot="0">
            <a:off x="10206065" y="6507472"/>
            <a:ext cx="3811987" cy="396241"/>
          </a:xfrm>
          <a:prstGeom prst="rect">
            <a:avLst/>
          </a:prstGeom>
        </p:spPr>
        <p:txBody>
          <a:bodyPr anchor="t" rtlCol="false" tIns="0" lIns="0" bIns="0" rIns="0">
            <a:spAutoFit/>
          </a:bodyPr>
          <a:lstStyle/>
          <a:p>
            <a:pPr>
              <a:lnSpc>
                <a:spcPts val="3359"/>
              </a:lnSpc>
              <a:spcBef>
                <a:spcPct val="0"/>
              </a:spcBef>
            </a:pPr>
            <a:r>
              <a:rPr lang="en-US" sz="2399">
                <a:solidFill>
                  <a:srgbClr val="171616"/>
                </a:solidFill>
                <a:latin typeface="Canva Sans Bold"/>
              </a:rPr>
              <a:t>Phương thức thanh toán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
            </a:blip>
            <a:stretch>
              <a:fillRect l="0" t="-9259" r="0" b="-9259"/>
            </a:stretch>
          </a:blipFill>
        </p:spPr>
      </p:sp>
      <p:sp>
        <p:nvSpPr>
          <p:cNvPr name="Freeform 3" id="3"/>
          <p:cNvSpPr/>
          <p:nvPr/>
        </p:nvSpPr>
        <p:spPr>
          <a:xfrm flipH="false" flipV="false" rot="0">
            <a:off x="17031198" y="501162"/>
            <a:ext cx="456205" cy="263769"/>
          </a:xfrm>
          <a:custGeom>
            <a:avLst/>
            <a:gdLst/>
            <a:ahLst/>
            <a:cxnLst/>
            <a:rect r="r" b="b" t="t" l="l"/>
            <a:pathLst>
              <a:path h="263769" w="456205">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73912" y="1030043"/>
            <a:ext cx="16196381" cy="9256957"/>
            <a:chOff x="0" y="0"/>
            <a:chExt cx="7527482" cy="4302293"/>
          </a:xfrm>
        </p:grpSpPr>
        <p:sp>
          <p:nvSpPr>
            <p:cNvPr name="Freeform 5" id="5"/>
            <p:cNvSpPr/>
            <p:nvPr/>
          </p:nvSpPr>
          <p:spPr>
            <a:xfrm flipH="false" flipV="false" rot="0">
              <a:off x="0" y="0"/>
              <a:ext cx="7527482" cy="4302293"/>
            </a:xfrm>
            <a:custGeom>
              <a:avLst/>
              <a:gdLst/>
              <a:ahLst/>
              <a:cxnLst/>
              <a:rect r="r" b="b" t="t" l="l"/>
              <a:pathLst>
                <a:path h="4302293" w="7527482">
                  <a:moveTo>
                    <a:pt x="0" y="0"/>
                  </a:moveTo>
                  <a:lnTo>
                    <a:pt x="7527482" y="0"/>
                  </a:lnTo>
                  <a:lnTo>
                    <a:pt x="7527482" y="4302293"/>
                  </a:lnTo>
                  <a:lnTo>
                    <a:pt x="0" y="4302293"/>
                  </a:lnTo>
                  <a:close/>
                </a:path>
              </a:pathLst>
            </a:custGeom>
            <a:solidFill>
              <a:srgbClr val="171616"/>
            </a:solidFill>
          </p:spPr>
        </p:sp>
      </p:grpSp>
      <p:sp>
        <p:nvSpPr>
          <p:cNvPr name="Freeform 6" id="6"/>
          <p:cNvSpPr/>
          <p:nvPr/>
        </p:nvSpPr>
        <p:spPr>
          <a:xfrm flipH="false" flipV="false" rot="0">
            <a:off x="2795682" y="1436481"/>
            <a:ext cx="13152841" cy="8051689"/>
          </a:xfrm>
          <a:custGeom>
            <a:avLst/>
            <a:gdLst/>
            <a:ahLst/>
            <a:cxnLst/>
            <a:rect r="r" b="b" t="t" l="l"/>
            <a:pathLst>
              <a:path h="8051689" w="13152841">
                <a:moveTo>
                  <a:pt x="0" y="0"/>
                </a:moveTo>
                <a:lnTo>
                  <a:pt x="13152841" y="0"/>
                </a:lnTo>
                <a:lnTo>
                  <a:pt x="13152841" y="8051689"/>
                </a:lnTo>
                <a:lnTo>
                  <a:pt x="0" y="8051689"/>
                </a:lnTo>
                <a:lnTo>
                  <a:pt x="0" y="0"/>
                </a:lnTo>
                <a:close/>
              </a:path>
            </a:pathLst>
          </a:custGeom>
          <a:blipFill>
            <a:blip r:embed="rId5"/>
            <a:stretch>
              <a:fillRect l="0" t="0" r="0" b="0"/>
            </a:stretch>
          </a:blipFill>
        </p:spPr>
      </p:sp>
      <p:sp>
        <p:nvSpPr>
          <p:cNvPr name="TextBox 7" id="7"/>
          <p:cNvSpPr txBox="true"/>
          <p:nvPr/>
        </p:nvSpPr>
        <p:spPr>
          <a:xfrm rot="0">
            <a:off x="5561045" y="274076"/>
            <a:ext cx="7165910" cy="596900"/>
          </a:xfrm>
          <a:prstGeom prst="rect">
            <a:avLst/>
          </a:prstGeom>
        </p:spPr>
        <p:txBody>
          <a:bodyPr anchor="t" rtlCol="false" tIns="0" lIns="0" bIns="0" rIns="0">
            <a:spAutoFit/>
          </a:bodyPr>
          <a:lstStyle/>
          <a:p>
            <a:pPr algn="ctr">
              <a:lnSpc>
                <a:spcPts val="4900"/>
              </a:lnSpc>
              <a:spcBef>
                <a:spcPct val="0"/>
              </a:spcBef>
            </a:pPr>
            <a:r>
              <a:rPr lang="en-US" sz="3500" u="sng">
                <a:solidFill>
                  <a:srgbClr val="000000"/>
                </a:solidFill>
                <a:latin typeface="Canva Sans Bold"/>
              </a:rPr>
              <a:t>PHÂN TÍCH THEO </a:t>
            </a:r>
            <a:r>
              <a:rPr lang="en-US" sz="3500" u="sng">
                <a:solidFill>
                  <a:srgbClr val="F14D40"/>
                </a:solidFill>
                <a:latin typeface="Canva Sans Bold"/>
              </a:rPr>
              <a:t>MÔ HÌNH RFM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
            </a:blip>
            <a:stretch>
              <a:fillRect l="0" t="-9259" r="0" b="-9259"/>
            </a:stretch>
          </a:blipFill>
        </p:spPr>
      </p:sp>
      <p:sp>
        <p:nvSpPr>
          <p:cNvPr name="Freeform 3" id="3"/>
          <p:cNvSpPr/>
          <p:nvPr/>
        </p:nvSpPr>
        <p:spPr>
          <a:xfrm flipH="false" flipV="false" rot="0">
            <a:off x="17031198" y="764931"/>
            <a:ext cx="456205" cy="263769"/>
          </a:xfrm>
          <a:custGeom>
            <a:avLst/>
            <a:gdLst/>
            <a:ahLst/>
            <a:cxnLst/>
            <a:rect r="r" b="b" t="t" l="l"/>
            <a:pathLst>
              <a:path h="263769" w="456205">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rot="0">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grpSp>
        <p:nvGrpSpPr>
          <p:cNvPr name="Group 6" id="6"/>
          <p:cNvGrpSpPr/>
          <p:nvPr/>
        </p:nvGrpSpPr>
        <p:grpSpPr>
          <a:xfrm rot="0">
            <a:off x="1028700" y="1714532"/>
            <a:ext cx="5410200" cy="3393446"/>
            <a:chOff x="0" y="0"/>
            <a:chExt cx="7213600" cy="4524595"/>
          </a:xfrm>
        </p:grpSpPr>
        <p:pic>
          <p:nvPicPr>
            <p:cNvPr name="Picture 7" id="7"/>
            <p:cNvPicPr>
              <a:picLocks noChangeAspect="true"/>
            </p:cNvPicPr>
            <p:nvPr/>
          </p:nvPicPr>
          <p:blipFill>
            <a:blip r:embed="rId5"/>
            <a:srcRect l="0" t="2928" r="0" b="2928"/>
            <a:stretch>
              <a:fillRect/>
            </a:stretch>
          </p:blipFill>
          <p:spPr>
            <a:xfrm flipH="false" flipV="false">
              <a:off x="0" y="0"/>
              <a:ext cx="7213600" cy="4524595"/>
            </a:xfrm>
            <a:prstGeom prst="rect">
              <a:avLst/>
            </a:prstGeom>
          </p:spPr>
        </p:pic>
      </p:grpSp>
      <p:grpSp>
        <p:nvGrpSpPr>
          <p:cNvPr name="Group 8" id="8"/>
          <p:cNvGrpSpPr/>
          <p:nvPr/>
        </p:nvGrpSpPr>
        <p:grpSpPr>
          <a:xfrm rot="0">
            <a:off x="6438900" y="1714532"/>
            <a:ext cx="5410200" cy="3393446"/>
            <a:chOff x="0" y="0"/>
            <a:chExt cx="7213600" cy="4524595"/>
          </a:xfrm>
        </p:grpSpPr>
        <p:pic>
          <p:nvPicPr>
            <p:cNvPr name="Picture 9" id="9"/>
            <p:cNvPicPr>
              <a:picLocks noChangeAspect="true"/>
            </p:cNvPicPr>
            <p:nvPr/>
          </p:nvPicPr>
          <p:blipFill>
            <a:blip r:embed="rId6"/>
            <a:srcRect l="5160" t="0" r="5160" b="0"/>
            <a:stretch>
              <a:fillRect/>
            </a:stretch>
          </p:blipFill>
          <p:spPr>
            <a:xfrm flipH="false" flipV="false">
              <a:off x="0" y="0"/>
              <a:ext cx="7213600" cy="4524595"/>
            </a:xfrm>
            <a:prstGeom prst="rect">
              <a:avLst/>
            </a:prstGeom>
          </p:spPr>
        </p:pic>
      </p:grpSp>
      <p:grpSp>
        <p:nvGrpSpPr>
          <p:cNvPr name="Group 10" id="10"/>
          <p:cNvGrpSpPr/>
          <p:nvPr/>
        </p:nvGrpSpPr>
        <p:grpSpPr>
          <a:xfrm rot="0">
            <a:off x="11849100" y="1714532"/>
            <a:ext cx="5410200" cy="3393446"/>
            <a:chOff x="0" y="0"/>
            <a:chExt cx="7213600" cy="4524595"/>
          </a:xfrm>
        </p:grpSpPr>
        <p:pic>
          <p:nvPicPr>
            <p:cNvPr name="Picture 11" id="11"/>
            <p:cNvPicPr>
              <a:picLocks noChangeAspect="true"/>
            </p:cNvPicPr>
            <p:nvPr/>
          </p:nvPicPr>
          <p:blipFill>
            <a:blip r:embed="rId7"/>
            <a:srcRect l="0" t="3016" r="0" b="3016"/>
            <a:stretch>
              <a:fillRect/>
            </a:stretch>
          </p:blipFill>
          <p:spPr>
            <a:xfrm flipH="false" flipV="false">
              <a:off x="0" y="0"/>
              <a:ext cx="7213600" cy="4524595"/>
            </a:xfrm>
            <a:prstGeom prst="rect">
              <a:avLst/>
            </a:prstGeom>
          </p:spPr>
        </p:pic>
      </p:grpSp>
      <p:grpSp>
        <p:nvGrpSpPr>
          <p:cNvPr name="Group 12" id="12"/>
          <p:cNvGrpSpPr/>
          <p:nvPr/>
        </p:nvGrpSpPr>
        <p:grpSpPr>
          <a:xfrm rot="0">
            <a:off x="11849100" y="5107978"/>
            <a:ext cx="5410200" cy="3428968"/>
            <a:chOff x="0" y="0"/>
            <a:chExt cx="1973656" cy="1250897"/>
          </a:xfrm>
        </p:grpSpPr>
        <p:sp>
          <p:nvSpPr>
            <p:cNvPr name="Freeform 13" id="13"/>
            <p:cNvSpPr/>
            <p:nvPr/>
          </p:nvSpPr>
          <p:spPr>
            <a:xfrm flipH="false" flipV="false" rot="0">
              <a:off x="0" y="0"/>
              <a:ext cx="1973655" cy="1250897"/>
            </a:xfrm>
            <a:custGeom>
              <a:avLst/>
              <a:gdLst/>
              <a:ahLst/>
              <a:cxnLst/>
              <a:rect r="r" b="b" t="t" l="l"/>
              <a:pathLst>
                <a:path h="1250897" w="1973655">
                  <a:moveTo>
                    <a:pt x="0" y="0"/>
                  </a:moveTo>
                  <a:lnTo>
                    <a:pt x="1973655" y="0"/>
                  </a:lnTo>
                  <a:lnTo>
                    <a:pt x="1973655" y="1250897"/>
                  </a:lnTo>
                  <a:lnTo>
                    <a:pt x="0" y="1250897"/>
                  </a:lnTo>
                  <a:close/>
                </a:path>
              </a:pathLst>
            </a:custGeom>
            <a:solidFill>
              <a:srgbClr val="171616"/>
            </a:solidFill>
          </p:spPr>
        </p:sp>
      </p:grpSp>
      <p:sp>
        <p:nvSpPr>
          <p:cNvPr name="TextBox 14" id="14"/>
          <p:cNvSpPr txBox="true"/>
          <p:nvPr/>
        </p:nvSpPr>
        <p:spPr>
          <a:xfrm rot="0">
            <a:off x="787867" y="8999855"/>
            <a:ext cx="1349143" cy="488315"/>
          </a:xfrm>
          <a:prstGeom prst="rect">
            <a:avLst/>
          </a:prstGeom>
        </p:spPr>
        <p:txBody>
          <a:bodyPr anchor="t" rtlCol="false" tIns="0" lIns="0" bIns="0" rIns="0">
            <a:spAutoFit/>
          </a:bodyPr>
          <a:lstStyle/>
          <a:p>
            <a:pPr>
              <a:lnSpc>
                <a:spcPts val="1960"/>
              </a:lnSpc>
            </a:pPr>
            <a:r>
              <a:rPr lang="en-US" sz="1400">
                <a:solidFill>
                  <a:srgbClr val="171616"/>
                </a:solidFill>
                <a:latin typeface="Open Sans"/>
              </a:rPr>
              <a:t>2022</a:t>
            </a:r>
          </a:p>
          <a:p>
            <a:pPr>
              <a:lnSpc>
                <a:spcPts val="1960"/>
              </a:lnSpc>
              <a:spcBef>
                <a:spcPct val="0"/>
              </a:spcBef>
            </a:pPr>
            <a:r>
              <a:rPr lang="en-US" sz="1400">
                <a:solidFill>
                  <a:srgbClr val="171616"/>
                </a:solidFill>
                <a:latin typeface="Open Sans"/>
              </a:rPr>
              <a:t>Company</a:t>
            </a:r>
          </a:p>
        </p:txBody>
      </p:sp>
      <p:grpSp>
        <p:nvGrpSpPr>
          <p:cNvPr name="Group 15" id="15"/>
          <p:cNvGrpSpPr/>
          <p:nvPr/>
        </p:nvGrpSpPr>
        <p:grpSpPr>
          <a:xfrm rot="0">
            <a:off x="6438900" y="5107978"/>
            <a:ext cx="5410200" cy="3428968"/>
            <a:chOff x="0" y="0"/>
            <a:chExt cx="1973656" cy="1250897"/>
          </a:xfrm>
        </p:grpSpPr>
        <p:sp>
          <p:nvSpPr>
            <p:cNvPr name="Freeform 16" id="16"/>
            <p:cNvSpPr/>
            <p:nvPr/>
          </p:nvSpPr>
          <p:spPr>
            <a:xfrm flipH="false" flipV="false" rot="0">
              <a:off x="0" y="0"/>
              <a:ext cx="1973655" cy="1250897"/>
            </a:xfrm>
            <a:custGeom>
              <a:avLst/>
              <a:gdLst/>
              <a:ahLst/>
              <a:cxnLst/>
              <a:rect r="r" b="b" t="t" l="l"/>
              <a:pathLst>
                <a:path h="1250897" w="1973655">
                  <a:moveTo>
                    <a:pt x="0" y="0"/>
                  </a:moveTo>
                  <a:lnTo>
                    <a:pt x="1973655" y="0"/>
                  </a:lnTo>
                  <a:lnTo>
                    <a:pt x="1973655" y="1250897"/>
                  </a:lnTo>
                  <a:lnTo>
                    <a:pt x="0" y="1250897"/>
                  </a:lnTo>
                  <a:close/>
                </a:path>
              </a:pathLst>
            </a:custGeom>
            <a:solidFill>
              <a:srgbClr val="F4F2F2">
                <a:alpha val="60000"/>
              </a:srgbClr>
            </a:solidFill>
          </p:spPr>
        </p:sp>
      </p:grpSp>
      <p:grpSp>
        <p:nvGrpSpPr>
          <p:cNvPr name="Group 17" id="17"/>
          <p:cNvGrpSpPr/>
          <p:nvPr/>
        </p:nvGrpSpPr>
        <p:grpSpPr>
          <a:xfrm rot="0">
            <a:off x="1028700" y="5107978"/>
            <a:ext cx="5410200" cy="3428968"/>
            <a:chOff x="0" y="0"/>
            <a:chExt cx="1973656" cy="1250897"/>
          </a:xfrm>
        </p:grpSpPr>
        <p:sp>
          <p:nvSpPr>
            <p:cNvPr name="Freeform 18" id="18"/>
            <p:cNvSpPr/>
            <p:nvPr/>
          </p:nvSpPr>
          <p:spPr>
            <a:xfrm flipH="false" flipV="false" rot="0">
              <a:off x="0" y="0"/>
              <a:ext cx="1973655" cy="1250897"/>
            </a:xfrm>
            <a:custGeom>
              <a:avLst/>
              <a:gdLst/>
              <a:ahLst/>
              <a:cxnLst/>
              <a:rect r="r" b="b" t="t" l="l"/>
              <a:pathLst>
                <a:path h="1250897" w="1973655">
                  <a:moveTo>
                    <a:pt x="0" y="0"/>
                  </a:moveTo>
                  <a:lnTo>
                    <a:pt x="1973655" y="0"/>
                  </a:lnTo>
                  <a:lnTo>
                    <a:pt x="1973655" y="1250897"/>
                  </a:lnTo>
                  <a:lnTo>
                    <a:pt x="0" y="1250897"/>
                  </a:lnTo>
                  <a:close/>
                </a:path>
              </a:pathLst>
            </a:custGeom>
            <a:solidFill>
              <a:srgbClr val="F4F2F2">
                <a:alpha val="29804"/>
              </a:srgbClr>
            </a:solidFill>
          </p:spPr>
        </p:sp>
      </p:grpSp>
      <p:sp>
        <p:nvSpPr>
          <p:cNvPr name="TextBox 19" id="19"/>
          <p:cNvSpPr txBox="true"/>
          <p:nvPr/>
        </p:nvSpPr>
        <p:spPr>
          <a:xfrm rot="0">
            <a:off x="1464159" y="6279191"/>
            <a:ext cx="4212741" cy="1851025"/>
          </a:xfrm>
          <a:prstGeom prst="rect">
            <a:avLst/>
          </a:prstGeom>
        </p:spPr>
        <p:txBody>
          <a:bodyPr anchor="t" rtlCol="false" tIns="0" lIns="0" bIns="0" rIns="0">
            <a:spAutoFit/>
          </a:bodyPr>
          <a:lstStyle/>
          <a:p>
            <a:pPr>
              <a:lnSpc>
                <a:spcPts val="2519"/>
              </a:lnSpc>
            </a:pPr>
            <a:r>
              <a:rPr lang="en-US" sz="1799">
                <a:solidFill>
                  <a:srgbClr val="171616"/>
                </a:solidFill>
                <a:latin typeface="Open Sans"/>
              </a:rPr>
              <a:t>Doanh thu cùng với lượng hàng hóa </a:t>
            </a:r>
            <a:r>
              <a:rPr lang="en-US" sz="1799">
                <a:solidFill>
                  <a:srgbClr val="171616"/>
                </a:solidFill>
                <a:latin typeface="Open Sans Bold"/>
              </a:rPr>
              <a:t>rất cao</a:t>
            </a:r>
            <a:r>
              <a:rPr lang="en-US" sz="1799">
                <a:solidFill>
                  <a:srgbClr val="171616"/>
                </a:solidFill>
                <a:latin typeface="Open Sans"/>
              </a:rPr>
              <a:t> nhưng </a:t>
            </a:r>
            <a:r>
              <a:rPr lang="en-US" sz="1799">
                <a:solidFill>
                  <a:srgbClr val="171616"/>
                </a:solidFill>
                <a:latin typeface="Open Sans Bold"/>
              </a:rPr>
              <a:t>tỷ suất lợi nhuận</a:t>
            </a:r>
            <a:r>
              <a:rPr lang="en-US" sz="1799">
                <a:solidFill>
                  <a:srgbClr val="171616"/>
                </a:solidFill>
                <a:latin typeface="Open Sans"/>
              </a:rPr>
              <a:t> mà tệp khách hàng này mang lại cho công ty so với doanh thu là luôn nằm ở nhóm rất thấp.</a:t>
            </a:r>
          </a:p>
          <a:p>
            <a:pPr>
              <a:lnSpc>
                <a:spcPts val="2379"/>
              </a:lnSpc>
              <a:spcBef>
                <a:spcPct val="0"/>
              </a:spcBef>
            </a:pPr>
          </a:p>
        </p:txBody>
      </p:sp>
      <p:sp>
        <p:nvSpPr>
          <p:cNvPr name="TextBox 20" id="20"/>
          <p:cNvSpPr txBox="true"/>
          <p:nvPr/>
        </p:nvSpPr>
        <p:spPr>
          <a:xfrm rot="0">
            <a:off x="1464159" y="5622340"/>
            <a:ext cx="4646239" cy="339725"/>
          </a:xfrm>
          <a:prstGeom prst="rect">
            <a:avLst/>
          </a:prstGeom>
        </p:spPr>
        <p:txBody>
          <a:bodyPr anchor="t" rtlCol="false" tIns="0" lIns="0" bIns="0" rIns="0">
            <a:spAutoFit/>
          </a:bodyPr>
          <a:lstStyle/>
          <a:p>
            <a:pPr>
              <a:lnSpc>
                <a:spcPts val="2799"/>
              </a:lnSpc>
              <a:spcBef>
                <a:spcPct val="0"/>
              </a:spcBef>
            </a:pPr>
            <a:r>
              <a:rPr lang="en-US" sz="1999">
                <a:solidFill>
                  <a:srgbClr val="171616"/>
                </a:solidFill>
                <a:latin typeface="Open Sans Bold"/>
              </a:rPr>
              <a:t>Tệp khách hàng thuộc Hibernating</a:t>
            </a:r>
          </a:p>
        </p:txBody>
      </p:sp>
      <p:sp>
        <p:nvSpPr>
          <p:cNvPr name="TextBox 21" id="21"/>
          <p:cNvSpPr txBox="true"/>
          <p:nvPr/>
        </p:nvSpPr>
        <p:spPr>
          <a:xfrm rot="0">
            <a:off x="6825233" y="6279191"/>
            <a:ext cx="3882278" cy="1240155"/>
          </a:xfrm>
          <a:prstGeom prst="rect">
            <a:avLst/>
          </a:prstGeom>
        </p:spPr>
        <p:txBody>
          <a:bodyPr anchor="t" rtlCol="false" tIns="0" lIns="0" bIns="0" rIns="0">
            <a:spAutoFit/>
          </a:bodyPr>
          <a:lstStyle/>
          <a:p>
            <a:pPr>
              <a:lnSpc>
                <a:spcPts val="2519"/>
              </a:lnSpc>
            </a:pPr>
            <a:r>
              <a:rPr lang="en-US" sz="1799">
                <a:solidFill>
                  <a:srgbClr val="171616"/>
                </a:solidFill>
                <a:latin typeface="Open Sans"/>
              </a:rPr>
              <a:t>Số lượng hàng mua </a:t>
            </a:r>
            <a:r>
              <a:rPr lang="en-US" sz="1799">
                <a:solidFill>
                  <a:srgbClr val="171616"/>
                </a:solidFill>
                <a:latin typeface="Open Sans Bold"/>
              </a:rPr>
              <a:t>khá thấp</a:t>
            </a:r>
            <a:r>
              <a:rPr lang="en-US" sz="1799">
                <a:solidFill>
                  <a:srgbClr val="171616"/>
                </a:solidFill>
                <a:latin typeface="Open Sans"/>
              </a:rPr>
              <a:t> nhưng</a:t>
            </a:r>
            <a:r>
              <a:rPr lang="en-US" sz="1799">
                <a:solidFill>
                  <a:srgbClr val="171616"/>
                </a:solidFill>
                <a:latin typeface="Open Sans Bold"/>
              </a:rPr>
              <a:t> tỷ lệ lợi nhuận</a:t>
            </a:r>
            <a:r>
              <a:rPr lang="en-US" sz="1799">
                <a:solidFill>
                  <a:srgbClr val="171616"/>
                </a:solidFill>
                <a:latin typeface="Open Sans"/>
              </a:rPr>
              <a:t> mang lại cho doanh nghiệp cực kỳ cao. </a:t>
            </a:r>
          </a:p>
          <a:p>
            <a:pPr>
              <a:lnSpc>
                <a:spcPts val="2519"/>
              </a:lnSpc>
              <a:spcBef>
                <a:spcPct val="0"/>
              </a:spcBef>
            </a:pPr>
          </a:p>
        </p:txBody>
      </p:sp>
      <p:sp>
        <p:nvSpPr>
          <p:cNvPr name="TextBox 22" id="22"/>
          <p:cNvSpPr txBox="true"/>
          <p:nvPr/>
        </p:nvSpPr>
        <p:spPr>
          <a:xfrm rot="0">
            <a:off x="6825233" y="5612815"/>
            <a:ext cx="5023867" cy="349250"/>
          </a:xfrm>
          <a:prstGeom prst="rect">
            <a:avLst/>
          </a:prstGeom>
        </p:spPr>
        <p:txBody>
          <a:bodyPr anchor="t" rtlCol="false" tIns="0" lIns="0" bIns="0" rIns="0">
            <a:spAutoFit/>
          </a:bodyPr>
          <a:lstStyle/>
          <a:p>
            <a:pPr>
              <a:lnSpc>
                <a:spcPts val="2800"/>
              </a:lnSpc>
              <a:spcBef>
                <a:spcPct val="0"/>
              </a:spcBef>
            </a:pPr>
            <a:r>
              <a:rPr lang="en-US" sz="2000">
                <a:solidFill>
                  <a:srgbClr val="171616"/>
                </a:solidFill>
                <a:latin typeface="Open Sans Bold"/>
              </a:rPr>
              <a:t>Tệp khách hàng Promising và Loyal </a:t>
            </a:r>
          </a:p>
        </p:txBody>
      </p:sp>
      <p:sp>
        <p:nvSpPr>
          <p:cNvPr name="TextBox 23" id="23"/>
          <p:cNvSpPr txBox="true"/>
          <p:nvPr/>
        </p:nvSpPr>
        <p:spPr>
          <a:xfrm rot="0">
            <a:off x="12344151" y="6279191"/>
            <a:ext cx="4420098" cy="1868805"/>
          </a:xfrm>
          <a:prstGeom prst="rect">
            <a:avLst/>
          </a:prstGeom>
        </p:spPr>
        <p:txBody>
          <a:bodyPr anchor="t" rtlCol="false" tIns="0" lIns="0" bIns="0" rIns="0">
            <a:spAutoFit/>
          </a:bodyPr>
          <a:lstStyle/>
          <a:p>
            <a:pPr>
              <a:lnSpc>
                <a:spcPts val="2520"/>
              </a:lnSpc>
            </a:pPr>
            <a:r>
              <a:rPr lang="en-US" sz="1800">
                <a:solidFill>
                  <a:srgbClr val="FFFFFF"/>
                </a:solidFill>
                <a:latin typeface="Open Sans"/>
              </a:rPr>
              <a:t>Tuy doanh thu ở mức </a:t>
            </a:r>
            <a:r>
              <a:rPr lang="en-US" sz="1800">
                <a:solidFill>
                  <a:srgbClr val="FFFFFF"/>
                </a:solidFill>
                <a:latin typeface="Open Sans Bold"/>
              </a:rPr>
              <a:t>vừa phải </a:t>
            </a:r>
            <a:r>
              <a:rPr lang="en-US" sz="1800">
                <a:solidFill>
                  <a:srgbClr val="FFFFFF"/>
                </a:solidFill>
                <a:latin typeface="Open Sans"/>
              </a:rPr>
              <a:t>nhưng </a:t>
            </a:r>
            <a:r>
              <a:rPr lang="en-US" sz="1800">
                <a:solidFill>
                  <a:srgbClr val="FFFFFF"/>
                </a:solidFill>
                <a:latin typeface="Open Sans Bold"/>
              </a:rPr>
              <a:t>tỷ suất lợi nhuận cũng khá cao</a:t>
            </a:r>
            <a:r>
              <a:rPr lang="en-US" sz="1800">
                <a:solidFill>
                  <a:srgbClr val="FFFFFF"/>
                </a:solidFill>
                <a:latin typeface="Open Sans"/>
              </a:rPr>
              <a:t> tuy ở mức nguy cơ về việc mua hàng nhưng vẫn còn tiềm năng để khách hàng mua sắm thường xuyên hơn. </a:t>
            </a:r>
          </a:p>
          <a:p>
            <a:pPr>
              <a:lnSpc>
                <a:spcPts val="2520"/>
              </a:lnSpc>
              <a:spcBef>
                <a:spcPct val="0"/>
              </a:spcBef>
            </a:pPr>
          </a:p>
        </p:txBody>
      </p:sp>
      <p:sp>
        <p:nvSpPr>
          <p:cNvPr name="TextBox 24" id="24"/>
          <p:cNvSpPr txBox="true"/>
          <p:nvPr/>
        </p:nvSpPr>
        <p:spPr>
          <a:xfrm rot="0">
            <a:off x="13087784" y="5612815"/>
            <a:ext cx="2928910" cy="349250"/>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Open Sans Bold"/>
              </a:rPr>
              <a:t>Tệp khách hàng At risk </a:t>
            </a:r>
          </a:p>
        </p:txBody>
      </p:sp>
      <p:sp>
        <p:nvSpPr>
          <p:cNvPr name="TextBox 25" id="25"/>
          <p:cNvSpPr txBox="true"/>
          <p:nvPr/>
        </p:nvSpPr>
        <p:spPr>
          <a:xfrm rot="0">
            <a:off x="5008588" y="274076"/>
            <a:ext cx="8270823" cy="5969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Canva Sans Bold"/>
              </a:rPr>
              <a:t>DỰA VÀO KẾT QUẢ </a:t>
            </a:r>
            <a:r>
              <a:rPr lang="en-US" sz="3500">
                <a:solidFill>
                  <a:srgbClr val="F14D40"/>
                </a:solidFill>
                <a:latin typeface="Canva Sans Bold"/>
              </a:rPr>
              <a:t>MÔ HÌNH RFM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
            </a:blip>
            <a:stretch>
              <a:fillRect l="0" t="-9259" r="0" b="-9259"/>
            </a:stretch>
          </a:blipFill>
        </p:spPr>
      </p:sp>
      <p:sp>
        <p:nvSpPr>
          <p:cNvPr name="Freeform 3" id="3"/>
          <p:cNvSpPr/>
          <p:nvPr/>
        </p:nvSpPr>
        <p:spPr>
          <a:xfrm flipH="false" flipV="false" rot="0">
            <a:off x="17031198" y="764931"/>
            <a:ext cx="456205" cy="263769"/>
          </a:xfrm>
          <a:custGeom>
            <a:avLst/>
            <a:gdLst/>
            <a:ahLst/>
            <a:cxnLst/>
            <a:rect r="r" b="b" t="t" l="l"/>
            <a:pathLst>
              <a:path h="263769" w="456205">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rot="0">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grpSp>
        <p:nvGrpSpPr>
          <p:cNvPr name="Group 6" id="6"/>
          <p:cNvGrpSpPr/>
          <p:nvPr/>
        </p:nvGrpSpPr>
        <p:grpSpPr>
          <a:xfrm rot="0">
            <a:off x="8302787" y="1642333"/>
            <a:ext cx="9184615" cy="8066595"/>
            <a:chOff x="0" y="0"/>
            <a:chExt cx="3350573" cy="2942716"/>
          </a:xfrm>
        </p:grpSpPr>
        <p:sp>
          <p:nvSpPr>
            <p:cNvPr name="Freeform 7" id="7"/>
            <p:cNvSpPr/>
            <p:nvPr/>
          </p:nvSpPr>
          <p:spPr>
            <a:xfrm flipH="false" flipV="false" rot="0">
              <a:off x="0" y="0"/>
              <a:ext cx="3350573" cy="2942716"/>
            </a:xfrm>
            <a:custGeom>
              <a:avLst/>
              <a:gdLst/>
              <a:ahLst/>
              <a:cxnLst/>
              <a:rect r="r" b="b" t="t" l="l"/>
              <a:pathLst>
                <a:path h="2942716" w="3350573">
                  <a:moveTo>
                    <a:pt x="0" y="0"/>
                  </a:moveTo>
                  <a:lnTo>
                    <a:pt x="3350573" y="0"/>
                  </a:lnTo>
                  <a:lnTo>
                    <a:pt x="3350573" y="2942716"/>
                  </a:lnTo>
                  <a:lnTo>
                    <a:pt x="0" y="2942716"/>
                  </a:lnTo>
                  <a:close/>
                </a:path>
              </a:pathLst>
            </a:custGeom>
            <a:solidFill>
              <a:srgbClr val="171616"/>
            </a:solidFill>
          </p:spPr>
        </p:sp>
      </p:grpSp>
      <p:grpSp>
        <p:nvGrpSpPr>
          <p:cNvPr name="Group 8" id="8"/>
          <p:cNvGrpSpPr/>
          <p:nvPr/>
        </p:nvGrpSpPr>
        <p:grpSpPr>
          <a:xfrm rot="0">
            <a:off x="8530889" y="3806285"/>
            <a:ext cx="8728411" cy="3203369"/>
            <a:chOff x="0" y="0"/>
            <a:chExt cx="3184148" cy="1168598"/>
          </a:xfrm>
        </p:grpSpPr>
        <p:sp>
          <p:nvSpPr>
            <p:cNvPr name="Freeform 9" id="9"/>
            <p:cNvSpPr/>
            <p:nvPr/>
          </p:nvSpPr>
          <p:spPr>
            <a:xfrm flipH="false" flipV="false" rot="0">
              <a:off x="0" y="0"/>
              <a:ext cx="3184148" cy="1168598"/>
            </a:xfrm>
            <a:custGeom>
              <a:avLst/>
              <a:gdLst/>
              <a:ahLst/>
              <a:cxnLst/>
              <a:rect r="r" b="b" t="t" l="l"/>
              <a:pathLst>
                <a:path h="1168598" w="3184148">
                  <a:moveTo>
                    <a:pt x="0" y="0"/>
                  </a:moveTo>
                  <a:lnTo>
                    <a:pt x="3184148" y="0"/>
                  </a:lnTo>
                  <a:lnTo>
                    <a:pt x="3184148" y="1168598"/>
                  </a:lnTo>
                  <a:lnTo>
                    <a:pt x="0" y="1168598"/>
                  </a:lnTo>
                  <a:close/>
                </a:path>
              </a:pathLst>
            </a:custGeom>
            <a:solidFill>
              <a:srgbClr val="F4F2F2">
                <a:alpha val="60000"/>
              </a:srgbClr>
            </a:solidFill>
          </p:spPr>
        </p:sp>
      </p:grpSp>
      <p:grpSp>
        <p:nvGrpSpPr>
          <p:cNvPr name="Group 10" id="10"/>
          <p:cNvGrpSpPr/>
          <p:nvPr/>
        </p:nvGrpSpPr>
        <p:grpSpPr>
          <a:xfrm rot="0">
            <a:off x="-7265973" y="1582693"/>
            <a:ext cx="8728411" cy="2373871"/>
            <a:chOff x="0" y="0"/>
            <a:chExt cx="3184148" cy="865995"/>
          </a:xfrm>
        </p:grpSpPr>
        <p:sp>
          <p:nvSpPr>
            <p:cNvPr name="Freeform 11" id="11"/>
            <p:cNvSpPr/>
            <p:nvPr/>
          </p:nvSpPr>
          <p:spPr>
            <a:xfrm flipH="false" flipV="false" rot="0">
              <a:off x="0" y="0"/>
              <a:ext cx="3184148" cy="865995"/>
            </a:xfrm>
            <a:custGeom>
              <a:avLst/>
              <a:gdLst/>
              <a:ahLst/>
              <a:cxnLst/>
              <a:rect r="r" b="b" t="t" l="l"/>
              <a:pathLst>
                <a:path h="865995" w="3184148">
                  <a:moveTo>
                    <a:pt x="0" y="0"/>
                  </a:moveTo>
                  <a:lnTo>
                    <a:pt x="3184148" y="0"/>
                  </a:lnTo>
                  <a:lnTo>
                    <a:pt x="3184148" y="865995"/>
                  </a:lnTo>
                  <a:lnTo>
                    <a:pt x="0" y="865995"/>
                  </a:lnTo>
                  <a:close/>
                </a:path>
              </a:pathLst>
            </a:custGeom>
            <a:solidFill>
              <a:srgbClr val="F4F2F2">
                <a:alpha val="29804"/>
              </a:srgbClr>
            </a:solidFill>
          </p:spPr>
        </p:sp>
      </p:grpSp>
      <p:grpSp>
        <p:nvGrpSpPr>
          <p:cNvPr name="Group 12" id="12"/>
          <p:cNvGrpSpPr/>
          <p:nvPr/>
        </p:nvGrpSpPr>
        <p:grpSpPr>
          <a:xfrm rot="0">
            <a:off x="2882240" y="125699"/>
            <a:ext cx="12523519" cy="1278463"/>
            <a:chOff x="0" y="0"/>
            <a:chExt cx="4568614" cy="466387"/>
          </a:xfrm>
        </p:grpSpPr>
        <p:sp>
          <p:nvSpPr>
            <p:cNvPr name="Freeform 13" id="13"/>
            <p:cNvSpPr/>
            <p:nvPr/>
          </p:nvSpPr>
          <p:spPr>
            <a:xfrm flipH="false" flipV="false" rot="0">
              <a:off x="0" y="0"/>
              <a:ext cx="4568614" cy="466387"/>
            </a:xfrm>
            <a:custGeom>
              <a:avLst/>
              <a:gdLst/>
              <a:ahLst/>
              <a:cxnLst/>
              <a:rect r="r" b="b" t="t" l="l"/>
              <a:pathLst>
                <a:path h="466387" w="4568614">
                  <a:moveTo>
                    <a:pt x="0" y="0"/>
                  </a:moveTo>
                  <a:lnTo>
                    <a:pt x="4568614" y="0"/>
                  </a:lnTo>
                  <a:lnTo>
                    <a:pt x="4568614" y="466387"/>
                  </a:lnTo>
                  <a:lnTo>
                    <a:pt x="0" y="466387"/>
                  </a:lnTo>
                  <a:close/>
                </a:path>
              </a:pathLst>
            </a:custGeom>
            <a:solidFill>
              <a:srgbClr val="F4F2F2"/>
            </a:solidFill>
          </p:spPr>
        </p:sp>
      </p:grpSp>
      <p:grpSp>
        <p:nvGrpSpPr>
          <p:cNvPr name="Group 14" id="14"/>
          <p:cNvGrpSpPr/>
          <p:nvPr/>
        </p:nvGrpSpPr>
        <p:grpSpPr>
          <a:xfrm rot="-4802304">
            <a:off x="-2582744" y="2115846"/>
            <a:ext cx="8244460" cy="7462033"/>
            <a:chOff x="0" y="0"/>
            <a:chExt cx="735090" cy="665327"/>
          </a:xfrm>
        </p:grpSpPr>
        <p:sp>
          <p:nvSpPr>
            <p:cNvPr name="Freeform 15" id="15"/>
            <p:cNvSpPr/>
            <p:nvPr/>
          </p:nvSpPr>
          <p:spPr>
            <a:xfrm flipH="false" flipV="false" rot="0">
              <a:off x="0" y="0"/>
              <a:ext cx="735090" cy="665327"/>
            </a:xfrm>
            <a:custGeom>
              <a:avLst/>
              <a:gdLst/>
              <a:ahLst/>
              <a:cxnLst/>
              <a:rect r="r" b="b" t="t" l="l"/>
              <a:pathLst>
                <a:path h="665327" w="735090">
                  <a:moveTo>
                    <a:pt x="203200" y="665327"/>
                  </a:moveTo>
                  <a:lnTo>
                    <a:pt x="531890" y="665327"/>
                  </a:lnTo>
                  <a:lnTo>
                    <a:pt x="735090" y="0"/>
                  </a:lnTo>
                  <a:lnTo>
                    <a:pt x="0" y="0"/>
                  </a:lnTo>
                  <a:lnTo>
                    <a:pt x="203200" y="665327"/>
                  </a:lnTo>
                  <a:close/>
                </a:path>
              </a:pathLst>
            </a:custGeom>
            <a:solidFill>
              <a:srgbClr val="171616"/>
            </a:solidFill>
          </p:spPr>
        </p:sp>
        <p:sp>
          <p:nvSpPr>
            <p:cNvPr name="TextBox 16" id="16"/>
            <p:cNvSpPr txBox="true"/>
            <p:nvPr/>
          </p:nvSpPr>
          <p:spPr>
            <a:xfrm>
              <a:off x="127000" y="-28575"/>
              <a:ext cx="481090" cy="693902"/>
            </a:xfrm>
            <a:prstGeom prst="rect">
              <a:avLst/>
            </a:prstGeom>
          </p:spPr>
          <p:txBody>
            <a:bodyPr anchor="ctr" rtlCol="false" tIns="50800" lIns="50800" bIns="50800" rIns="50800"/>
            <a:lstStyle/>
            <a:p>
              <a:pPr algn="ctr">
                <a:lnSpc>
                  <a:spcPts val="1960"/>
                </a:lnSpc>
              </a:pPr>
            </a:p>
          </p:txBody>
        </p:sp>
      </p:grpSp>
      <p:sp>
        <p:nvSpPr>
          <p:cNvPr name="Freeform 17" id="17"/>
          <p:cNvSpPr/>
          <p:nvPr/>
        </p:nvSpPr>
        <p:spPr>
          <a:xfrm flipH="false" flipV="false" rot="0">
            <a:off x="1462438" y="2476995"/>
            <a:ext cx="5291306" cy="6397271"/>
          </a:xfrm>
          <a:custGeom>
            <a:avLst/>
            <a:gdLst/>
            <a:ahLst/>
            <a:cxnLst/>
            <a:rect r="r" b="b" t="t" l="l"/>
            <a:pathLst>
              <a:path h="6397271" w="5291306">
                <a:moveTo>
                  <a:pt x="0" y="0"/>
                </a:moveTo>
                <a:lnTo>
                  <a:pt x="5291306" y="0"/>
                </a:lnTo>
                <a:lnTo>
                  <a:pt x="5291306" y="6397270"/>
                </a:lnTo>
                <a:lnTo>
                  <a:pt x="0" y="6397270"/>
                </a:lnTo>
                <a:lnTo>
                  <a:pt x="0" y="0"/>
                </a:lnTo>
                <a:close/>
              </a:path>
            </a:pathLst>
          </a:custGeom>
          <a:blipFill>
            <a:blip r:embed="rId5"/>
            <a:stretch>
              <a:fillRect l="-856" t="0" r="-3185" b="0"/>
            </a:stretch>
          </a:blipFill>
          <a:ln w="38100" cap="sq">
            <a:solidFill>
              <a:srgbClr val="000000"/>
            </a:solidFill>
            <a:prstDash val="solid"/>
            <a:miter/>
          </a:ln>
        </p:spPr>
      </p:sp>
      <p:sp>
        <p:nvSpPr>
          <p:cNvPr name="TextBox 18" id="18"/>
          <p:cNvSpPr txBox="true"/>
          <p:nvPr/>
        </p:nvSpPr>
        <p:spPr>
          <a:xfrm rot="0">
            <a:off x="2882240" y="387106"/>
            <a:ext cx="12523519" cy="679450"/>
          </a:xfrm>
          <a:prstGeom prst="rect">
            <a:avLst/>
          </a:prstGeom>
        </p:spPr>
        <p:txBody>
          <a:bodyPr anchor="t" rtlCol="false" tIns="0" lIns="0" bIns="0" rIns="0">
            <a:spAutoFit/>
          </a:bodyPr>
          <a:lstStyle/>
          <a:p>
            <a:pPr algn="ctr">
              <a:lnSpc>
                <a:spcPts val="5599"/>
              </a:lnSpc>
              <a:spcBef>
                <a:spcPct val="0"/>
              </a:spcBef>
            </a:pPr>
            <a:r>
              <a:rPr lang="en-US" sz="3999" u="sng">
                <a:solidFill>
                  <a:srgbClr val="000000"/>
                </a:solidFill>
                <a:latin typeface="Canva Sans Bold"/>
              </a:rPr>
              <a:t>PHÂN TÍCH THEO </a:t>
            </a:r>
            <a:r>
              <a:rPr lang="en-US" sz="3999" u="sng">
                <a:solidFill>
                  <a:srgbClr val="F14D40"/>
                </a:solidFill>
                <a:latin typeface="Canva Sans Bold"/>
              </a:rPr>
              <a:t>PHƯƠNG THỨC THANH TOÁN</a:t>
            </a:r>
          </a:p>
        </p:txBody>
      </p:sp>
      <p:sp>
        <p:nvSpPr>
          <p:cNvPr name="TextBox 19" id="19"/>
          <p:cNvSpPr txBox="true"/>
          <p:nvPr/>
        </p:nvSpPr>
        <p:spPr>
          <a:xfrm rot="0">
            <a:off x="8530889" y="3239245"/>
            <a:ext cx="4027125" cy="396240"/>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Canva Sans Bold"/>
              </a:rPr>
              <a:t>Tỉ lệ hình thức thanh toán</a:t>
            </a:r>
          </a:p>
        </p:txBody>
      </p:sp>
      <p:sp>
        <p:nvSpPr>
          <p:cNvPr name="TextBox 20" id="20"/>
          <p:cNvSpPr txBox="true"/>
          <p:nvPr/>
        </p:nvSpPr>
        <p:spPr>
          <a:xfrm rot="0">
            <a:off x="8758992" y="3976045"/>
            <a:ext cx="8272206" cy="2816225"/>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000000"/>
                </a:solidFill>
                <a:latin typeface="Canva Sans"/>
              </a:rPr>
              <a:t>Cả trên</a:t>
            </a:r>
            <a:r>
              <a:rPr lang="en-US" sz="2000">
                <a:solidFill>
                  <a:srgbClr val="000000"/>
                </a:solidFill>
                <a:latin typeface="Canva Sans Bold"/>
              </a:rPr>
              <a:t> mobile</a:t>
            </a:r>
            <a:r>
              <a:rPr lang="en-US" sz="2000">
                <a:solidFill>
                  <a:srgbClr val="000000"/>
                </a:solidFill>
                <a:latin typeface="Canva Sans"/>
              </a:rPr>
              <a:t> và </a:t>
            </a:r>
            <a:r>
              <a:rPr lang="en-US" sz="2000">
                <a:solidFill>
                  <a:srgbClr val="000000"/>
                </a:solidFill>
                <a:latin typeface="Canva Sans Bold"/>
              </a:rPr>
              <a:t>web </a:t>
            </a:r>
            <a:r>
              <a:rPr lang="en-US" sz="2000">
                <a:solidFill>
                  <a:srgbClr val="000000"/>
                </a:solidFill>
                <a:latin typeface="Canva Sans"/>
              </a:rPr>
              <a:t>thì khách hàng chủ yếu sử dụng hình thức thanh toán là</a:t>
            </a:r>
            <a:r>
              <a:rPr lang="en-US" sz="2000">
                <a:solidFill>
                  <a:srgbClr val="000000"/>
                </a:solidFill>
                <a:latin typeface="Canva Sans Bold"/>
              </a:rPr>
              <a:t> credit card</a:t>
            </a:r>
            <a:r>
              <a:rPr lang="en-US" sz="2000">
                <a:solidFill>
                  <a:srgbClr val="000000"/>
                </a:solidFill>
                <a:latin typeface="Canva Sans"/>
              </a:rPr>
              <a:t>.</a:t>
            </a:r>
          </a:p>
          <a:p>
            <a:pPr>
              <a:lnSpc>
                <a:spcPts val="2800"/>
              </a:lnSpc>
            </a:pPr>
          </a:p>
          <a:p>
            <a:pPr marL="431801" indent="-215900" lvl="1">
              <a:lnSpc>
                <a:spcPts val="2800"/>
              </a:lnSpc>
              <a:buFont typeface="Arial"/>
              <a:buChar char="•"/>
            </a:pPr>
            <a:r>
              <a:rPr lang="en-US" sz="2000">
                <a:solidFill>
                  <a:srgbClr val="000000"/>
                </a:solidFill>
                <a:latin typeface="Canva Sans Bold"/>
              </a:rPr>
              <a:t>Lợi ích của việc thanh toán bằng credit card</a:t>
            </a:r>
            <a:r>
              <a:rPr lang="en-US" sz="2000">
                <a:solidFill>
                  <a:srgbClr val="000000"/>
                </a:solidFill>
                <a:latin typeface="Canva Sans"/>
              </a:rPr>
              <a:t> là khách hàng có thể được hoàn lại tiền sau khi chi tiêu bằng thẻ tín dụng, ngoài ra nếu mua các mặt hàng có giá trị cao thì khách hàng còn có thể chuyển đổi thành hình thức mua góp bằng chính thẻ tín dụng của mình.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
            </a:blip>
            <a:stretch>
              <a:fillRect l="0" t="-9259" r="0" b="-9259"/>
            </a:stretch>
          </a:blipFill>
        </p:spPr>
      </p:sp>
      <p:sp>
        <p:nvSpPr>
          <p:cNvPr name="Freeform 3" id="3"/>
          <p:cNvSpPr/>
          <p:nvPr/>
        </p:nvSpPr>
        <p:spPr>
          <a:xfrm flipH="false" flipV="false" rot="0">
            <a:off x="17031198" y="764931"/>
            <a:ext cx="456205" cy="263769"/>
          </a:xfrm>
          <a:custGeom>
            <a:avLst/>
            <a:gdLst/>
            <a:ahLst/>
            <a:cxnLst/>
            <a:rect r="r" b="b" t="t" l="l"/>
            <a:pathLst>
              <a:path h="263769" w="456205">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rot="0">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grpSp>
        <p:nvGrpSpPr>
          <p:cNvPr name="Group 6" id="6"/>
          <p:cNvGrpSpPr/>
          <p:nvPr/>
        </p:nvGrpSpPr>
        <p:grpSpPr>
          <a:xfrm rot="0">
            <a:off x="0" y="0"/>
            <a:ext cx="7724775" cy="10287000"/>
            <a:chOff x="0" y="0"/>
            <a:chExt cx="10299700" cy="13716000"/>
          </a:xfrm>
        </p:grpSpPr>
        <p:pic>
          <p:nvPicPr>
            <p:cNvPr name="Picture 7" id="7"/>
            <p:cNvPicPr>
              <a:picLocks noChangeAspect="true"/>
            </p:cNvPicPr>
            <p:nvPr/>
          </p:nvPicPr>
          <p:blipFill>
            <a:blip r:embed="rId5"/>
            <a:srcRect l="8142" t="14472" r="0" b="3875"/>
            <a:stretch>
              <a:fillRect/>
            </a:stretch>
          </p:blipFill>
          <p:spPr>
            <a:xfrm flipH="false" flipV="false">
              <a:off x="0" y="0"/>
              <a:ext cx="10299700" cy="13716000"/>
            </a:xfrm>
            <a:prstGeom prst="rect">
              <a:avLst/>
            </a:prstGeom>
          </p:spPr>
        </p:pic>
      </p:grpSp>
      <p:grpSp>
        <p:nvGrpSpPr>
          <p:cNvPr name="Group 8" id="8"/>
          <p:cNvGrpSpPr/>
          <p:nvPr/>
        </p:nvGrpSpPr>
        <p:grpSpPr>
          <a:xfrm rot="0">
            <a:off x="8354218" y="3617507"/>
            <a:ext cx="9130610" cy="5127801"/>
            <a:chOff x="0" y="0"/>
            <a:chExt cx="2404770" cy="1350532"/>
          </a:xfrm>
        </p:grpSpPr>
        <p:sp>
          <p:nvSpPr>
            <p:cNvPr name="Freeform 9" id="9"/>
            <p:cNvSpPr/>
            <p:nvPr/>
          </p:nvSpPr>
          <p:spPr>
            <a:xfrm flipH="false" flipV="false" rot="0">
              <a:off x="0" y="0"/>
              <a:ext cx="2404770" cy="1350532"/>
            </a:xfrm>
            <a:custGeom>
              <a:avLst/>
              <a:gdLst/>
              <a:ahLst/>
              <a:cxnLst/>
              <a:rect r="r" b="b" t="t" l="l"/>
              <a:pathLst>
                <a:path h="1350532" w="2404770">
                  <a:moveTo>
                    <a:pt x="0" y="0"/>
                  </a:moveTo>
                  <a:lnTo>
                    <a:pt x="2404770" y="0"/>
                  </a:lnTo>
                  <a:lnTo>
                    <a:pt x="2404770" y="1350532"/>
                  </a:lnTo>
                  <a:lnTo>
                    <a:pt x="0" y="1350532"/>
                  </a:lnTo>
                  <a:close/>
                </a:path>
              </a:pathLst>
            </a:custGeom>
            <a:solidFill>
              <a:srgbClr val="D9D9D9"/>
            </a:solidFill>
          </p:spPr>
        </p:sp>
        <p:sp>
          <p:nvSpPr>
            <p:cNvPr name="TextBox 10" id="10"/>
            <p:cNvSpPr txBox="true"/>
            <p:nvPr/>
          </p:nvSpPr>
          <p:spPr>
            <a:xfrm>
              <a:off x="0" y="-28575"/>
              <a:ext cx="2404770" cy="1379107"/>
            </a:xfrm>
            <a:prstGeom prst="rect">
              <a:avLst/>
            </a:prstGeom>
          </p:spPr>
          <p:txBody>
            <a:bodyPr anchor="ctr" rtlCol="false" tIns="50800" lIns="50800" bIns="50800" rIns="50800"/>
            <a:lstStyle/>
            <a:p>
              <a:pPr algn="ctr">
                <a:lnSpc>
                  <a:spcPts val="1960"/>
                </a:lnSpc>
              </a:pPr>
            </a:p>
          </p:txBody>
        </p:sp>
      </p:grpSp>
      <p:sp>
        <p:nvSpPr>
          <p:cNvPr name="TextBox 11" id="11"/>
          <p:cNvSpPr txBox="true"/>
          <p:nvPr/>
        </p:nvSpPr>
        <p:spPr>
          <a:xfrm rot="0">
            <a:off x="787867" y="8999855"/>
            <a:ext cx="1349143" cy="488315"/>
          </a:xfrm>
          <a:prstGeom prst="rect">
            <a:avLst/>
          </a:prstGeom>
        </p:spPr>
        <p:txBody>
          <a:bodyPr anchor="t" rtlCol="false" tIns="0" lIns="0" bIns="0" rIns="0">
            <a:spAutoFit/>
          </a:bodyPr>
          <a:lstStyle/>
          <a:p>
            <a:pPr>
              <a:lnSpc>
                <a:spcPts val="1960"/>
              </a:lnSpc>
            </a:pPr>
            <a:r>
              <a:rPr lang="en-US" sz="1400">
                <a:solidFill>
                  <a:srgbClr val="FFFFFF"/>
                </a:solidFill>
                <a:latin typeface="Open Sans"/>
              </a:rPr>
              <a:t>2022</a:t>
            </a:r>
          </a:p>
          <a:p>
            <a:pPr>
              <a:lnSpc>
                <a:spcPts val="1960"/>
              </a:lnSpc>
              <a:spcBef>
                <a:spcPct val="0"/>
              </a:spcBef>
            </a:pPr>
            <a:r>
              <a:rPr lang="en-US" sz="1400">
                <a:solidFill>
                  <a:srgbClr val="FFFFFF"/>
                </a:solidFill>
                <a:latin typeface="Open Sans"/>
              </a:rPr>
              <a:t>Company</a:t>
            </a:r>
          </a:p>
        </p:txBody>
      </p:sp>
      <p:sp>
        <p:nvSpPr>
          <p:cNvPr name="TextBox 12" id="12"/>
          <p:cNvSpPr txBox="true"/>
          <p:nvPr/>
        </p:nvSpPr>
        <p:spPr>
          <a:xfrm rot="0">
            <a:off x="9426765" y="669681"/>
            <a:ext cx="6985515" cy="1898650"/>
          </a:xfrm>
          <a:prstGeom prst="rect">
            <a:avLst/>
          </a:prstGeom>
        </p:spPr>
        <p:txBody>
          <a:bodyPr anchor="t" rtlCol="false" tIns="0" lIns="0" bIns="0" rIns="0">
            <a:spAutoFit/>
          </a:bodyPr>
          <a:lstStyle/>
          <a:p>
            <a:pPr>
              <a:lnSpc>
                <a:spcPts val="7699"/>
              </a:lnSpc>
              <a:spcBef>
                <a:spcPct val="0"/>
              </a:spcBef>
            </a:pPr>
            <a:r>
              <a:rPr lang="en-US" sz="5499">
                <a:solidFill>
                  <a:srgbClr val="000000"/>
                </a:solidFill>
                <a:latin typeface="Canva Sans Bold"/>
              </a:rPr>
              <a:t>ĐỀ XUẤT CHƯƠNG TRÌNH KHUYẾN MÃI</a:t>
            </a:r>
          </a:p>
        </p:txBody>
      </p:sp>
      <p:sp>
        <p:nvSpPr>
          <p:cNvPr name="TextBox 13" id="13"/>
          <p:cNvSpPr txBox="true"/>
          <p:nvPr/>
        </p:nvSpPr>
        <p:spPr>
          <a:xfrm rot="0">
            <a:off x="8807848" y="4076752"/>
            <a:ext cx="8223350" cy="4232276"/>
          </a:xfrm>
          <a:prstGeom prst="rect">
            <a:avLst/>
          </a:prstGeom>
        </p:spPr>
        <p:txBody>
          <a:bodyPr anchor="t" rtlCol="false" tIns="0" lIns="0" bIns="0" rIns="0">
            <a:spAutoFit/>
          </a:bodyPr>
          <a:lstStyle/>
          <a:p>
            <a:pPr>
              <a:lnSpc>
                <a:spcPts val="3919"/>
              </a:lnSpc>
            </a:pPr>
            <a:r>
              <a:rPr lang="en-US" sz="2799">
                <a:solidFill>
                  <a:srgbClr val="171616"/>
                </a:solidFill>
                <a:latin typeface="Canva Sans Bold"/>
              </a:rPr>
              <a:t>Chương trình khuyến mãi </a:t>
            </a:r>
            <a:r>
              <a:rPr lang="en-US" sz="2799">
                <a:solidFill>
                  <a:srgbClr val="171616"/>
                </a:solidFill>
                <a:latin typeface="Canva Sans"/>
              </a:rPr>
              <a:t>là các hoạt động tiếp thị dùng để kích thích khách hàng mua hàng hoặc thực hiện hành động cụ thể thông qua ưu đãi đặc biệt như giảm giá, quà tặng, hoặc phần thưởng. </a:t>
            </a:r>
          </a:p>
          <a:p>
            <a:pPr>
              <a:lnSpc>
                <a:spcPts val="3639"/>
              </a:lnSpc>
            </a:pPr>
          </a:p>
          <a:p>
            <a:pPr>
              <a:lnSpc>
                <a:spcPts val="3639"/>
              </a:lnSpc>
            </a:pPr>
            <a:r>
              <a:rPr lang="en-US" sz="2599">
                <a:solidFill>
                  <a:srgbClr val="171616"/>
                </a:solidFill>
                <a:latin typeface="Canva Sans Bold"/>
              </a:rPr>
              <a:t>Chương trình khuyến mãi</a:t>
            </a:r>
            <a:r>
              <a:rPr lang="en-US" sz="2599">
                <a:solidFill>
                  <a:srgbClr val="171616"/>
                </a:solidFill>
                <a:latin typeface="Canva Sans"/>
              </a:rPr>
              <a:t> giúp tăng doanh số bán hàng và hấp dẫn khách hàng.</a:t>
            </a:r>
          </a:p>
          <a:p>
            <a:pPr>
              <a:lnSpc>
                <a:spcPts val="3079"/>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
            </a:blip>
            <a:stretch>
              <a:fillRect l="0" t="-9259" r="0" b="-9259"/>
            </a:stretch>
          </a:blipFill>
        </p:spPr>
      </p:sp>
      <p:sp>
        <p:nvSpPr>
          <p:cNvPr name="Freeform 3" id="3"/>
          <p:cNvSpPr/>
          <p:nvPr/>
        </p:nvSpPr>
        <p:spPr>
          <a:xfrm flipH="false" flipV="false" rot="0">
            <a:off x="17031198" y="764931"/>
            <a:ext cx="456205" cy="263769"/>
          </a:xfrm>
          <a:custGeom>
            <a:avLst/>
            <a:gdLst/>
            <a:ahLst/>
            <a:cxnLst/>
            <a:rect r="r" b="b" t="t" l="l"/>
            <a:pathLst>
              <a:path h="263769" w="456205">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787867" y="2212647"/>
            <a:ext cx="16471433" cy="7680612"/>
            <a:chOff x="0" y="0"/>
            <a:chExt cx="6008823" cy="2801908"/>
          </a:xfrm>
        </p:grpSpPr>
        <p:sp>
          <p:nvSpPr>
            <p:cNvPr name="Freeform 5" id="5"/>
            <p:cNvSpPr/>
            <p:nvPr/>
          </p:nvSpPr>
          <p:spPr>
            <a:xfrm flipH="false" flipV="false" rot="0">
              <a:off x="0" y="0"/>
              <a:ext cx="6008824" cy="2801908"/>
            </a:xfrm>
            <a:custGeom>
              <a:avLst/>
              <a:gdLst/>
              <a:ahLst/>
              <a:cxnLst/>
              <a:rect r="r" b="b" t="t" l="l"/>
              <a:pathLst>
                <a:path h="2801908" w="6008824">
                  <a:moveTo>
                    <a:pt x="0" y="0"/>
                  </a:moveTo>
                  <a:lnTo>
                    <a:pt x="6008824" y="0"/>
                  </a:lnTo>
                  <a:lnTo>
                    <a:pt x="6008824" y="2801908"/>
                  </a:lnTo>
                  <a:lnTo>
                    <a:pt x="0" y="2801908"/>
                  </a:lnTo>
                  <a:close/>
                </a:path>
              </a:pathLst>
            </a:custGeom>
            <a:solidFill>
              <a:srgbClr val="171616"/>
            </a:solidFill>
          </p:spPr>
        </p:sp>
      </p:grpSp>
      <p:grpSp>
        <p:nvGrpSpPr>
          <p:cNvPr name="Group 6" id="6"/>
          <p:cNvGrpSpPr/>
          <p:nvPr/>
        </p:nvGrpSpPr>
        <p:grpSpPr>
          <a:xfrm rot="0">
            <a:off x="4165458" y="594693"/>
            <a:ext cx="10414852" cy="1378446"/>
            <a:chOff x="0" y="0"/>
            <a:chExt cx="3799366" cy="502861"/>
          </a:xfrm>
        </p:grpSpPr>
        <p:sp>
          <p:nvSpPr>
            <p:cNvPr name="Freeform 7" id="7"/>
            <p:cNvSpPr/>
            <p:nvPr/>
          </p:nvSpPr>
          <p:spPr>
            <a:xfrm flipH="false" flipV="false" rot="0">
              <a:off x="0" y="0"/>
              <a:ext cx="3799366" cy="502861"/>
            </a:xfrm>
            <a:custGeom>
              <a:avLst/>
              <a:gdLst/>
              <a:ahLst/>
              <a:cxnLst/>
              <a:rect r="r" b="b" t="t" l="l"/>
              <a:pathLst>
                <a:path h="502861" w="3799366">
                  <a:moveTo>
                    <a:pt x="0" y="0"/>
                  </a:moveTo>
                  <a:lnTo>
                    <a:pt x="3799366" y="0"/>
                  </a:lnTo>
                  <a:lnTo>
                    <a:pt x="3799366" y="502861"/>
                  </a:lnTo>
                  <a:lnTo>
                    <a:pt x="0" y="502861"/>
                  </a:lnTo>
                  <a:close/>
                </a:path>
              </a:pathLst>
            </a:custGeom>
            <a:solidFill>
              <a:srgbClr val="F4F2F2"/>
            </a:solidFill>
          </p:spPr>
        </p:sp>
      </p:grpSp>
      <p:grpSp>
        <p:nvGrpSpPr>
          <p:cNvPr name="Group 8" id="8"/>
          <p:cNvGrpSpPr/>
          <p:nvPr/>
        </p:nvGrpSpPr>
        <p:grpSpPr>
          <a:xfrm rot="0">
            <a:off x="1028700" y="2452705"/>
            <a:ext cx="962701" cy="96270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0" id="10"/>
            <p:cNvSpPr txBox="true"/>
            <p:nvPr/>
          </p:nvSpPr>
          <p:spPr>
            <a:xfrm>
              <a:off x="76200" y="47625"/>
              <a:ext cx="660400" cy="688975"/>
            </a:xfrm>
            <a:prstGeom prst="rect">
              <a:avLst/>
            </a:prstGeom>
          </p:spPr>
          <p:txBody>
            <a:bodyPr anchor="ctr" rtlCol="false" tIns="29113" lIns="29113" bIns="29113" rIns="29113"/>
            <a:lstStyle/>
            <a:p>
              <a:pPr algn="ctr">
                <a:lnSpc>
                  <a:spcPts val="1959"/>
                </a:lnSpc>
              </a:pPr>
            </a:p>
          </p:txBody>
        </p:sp>
      </p:grpSp>
      <p:sp>
        <p:nvSpPr>
          <p:cNvPr name="Freeform 11" id="11"/>
          <p:cNvSpPr/>
          <p:nvPr/>
        </p:nvSpPr>
        <p:spPr>
          <a:xfrm flipH="false" flipV="false" rot="0">
            <a:off x="1212446" y="2693318"/>
            <a:ext cx="595209" cy="481475"/>
          </a:xfrm>
          <a:custGeom>
            <a:avLst/>
            <a:gdLst/>
            <a:ahLst/>
            <a:cxnLst/>
            <a:rect r="r" b="b" t="t" l="l"/>
            <a:pathLst>
              <a:path h="481475" w="595209">
                <a:moveTo>
                  <a:pt x="0" y="0"/>
                </a:moveTo>
                <a:lnTo>
                  <a:pt x="595209" y="0"/>
                </a:lnTo>
                <a:lnTo>
                  <a:pt x="595209" y="481474"/>
                </a:lnTo>
                <a:lnTo>
                  <a:pt x="0" y="481474"/>
                </a:lnTo>
                <a:lnTo>
                  <a:pt x="0" y="0"/>
                </a:lnTo>
                <a:close/>
              </a:path>
            </a:pathLst>
          </a:custGeom>
          <a:blipFill>
            <a:blip r:embed="rId5"/>
            <a:stretch>
              <a:fillRect l="0" t="-728" r="0" b="-22893"/>
            </a:stretch>
          </a:blipFill>
        </p:spPr>
      </p:sp>
      <p:grpSp>
        <p:nvGrpSpPr>
          <p:cNvPr name="Group 12" id="12"/>
          <p:cNvGrpSpPr/>
          <p:nvPr/>
        </p:nvGrpSpPr>
        <p:grpSpPr>
          <a:xfrm rot="0">
            <a:off x="1028700" y="3891655"/>
            <a:ext cx="7697152" cy="4425950"/>
            <a:chOff x="0" y="0"/>
            <a:chExt cx="2807942" cy="1614599"/>
          </a:xfrm>
        </p:grpSpPr>
        <p:sp>
          <p:nvSpPr>
            <p:cNvPr name="Freeform 13" id="13"/>
            <p:cNvSpPr/>
            <p:nvPr/>
          </p:nvSpPr>
          <p:spPr>
            <a:xfrm flipH="false" flipV="false" rot="0">
              <a:off x="0" y="0"/>
              <a:ext cx="2807942" cy="1614599"/>
            </a:xfrm>
            <a:custGeom>
              <a:avLst/>
              <a:gdLst/>
              <a:ahLst/>
              <a:cxnLst/>
              <a:rect r="r" b="b" t="t" l="l"/>
              <a:pathLst>
                <a:path h="1614599" w="2807942">
                  <a:moveTo>
                    <a:pt x="0" y="0"/>
                  </a:moveTo>
                  <a:lnTo>
                    <a:pt x="2807942" y="0"/>
                  </a:lnTo>
                  <a:lnTo>
                    <a:pt x="2807942" y="1614599"/>
                  </a:lnTo>
                  <a:lnTo>
                    <a:pt x="0" y="1614599"/>
                  </a:lnTo>
                  <a:close/>
                </a:path>
              </a:pathLst>
            </a:custGeom>
            <a:solidFill>
              <a:srgbClr val="D9D9D9"/>
            </a:solidFill>
          </p:spPr>
        </p:sp>
      </p:grpSp>
      <p:sp>
        <p:nvSpPr>
          <p:cNvPr name="Freeform 14" id="14"/>
          <p:cNvSpPr/>
          <p:nvPr/>
        </p:nvSpPr>
        <p:spPr>
          <a:xfrm flipH="false" flipV="false" rot="0">
            <a:off x="13544103" y="3077819"/>
            <a:ext cx="2596538" cy="3486150"/>
          </a:xfrm>
          <a:custGeom>
            <a:avLst/>
            <a:gdLst/>
            <a:ahLst/>
            <a:cxnLst/>
            <a:rect r="r" b="b" t="t" l="l"/>
            <a:pathLst>
              <a:path h="3486150" w="2596538">
                <a:moveTo>
                  <a:pt x="0" y="0"/>
                </a:moveTo>
                <a:lnTo>
                  <a:pt x="2596538" y="0"/>
                </a:lnTo>
                <a:lnTo>
                  <a:pt x="2596538" y="3486150"/>
                </a:lnTo>
                <a:lnTo>
                  <a:pt x="0" y="3486150"/>
                </a:lnTo>
                <a:lnTo>
                  <a:pt x="0" y="0"/>
                </a:lnTo>
                <a:close/>
              </a:path>
            </a:pathLst>
          </a:custGeom>
          <a:blipFill>
            <a:blip r:embed="rId6"/>
            <a:stretch>
              <a:fillRect l="-696" t="0" r="0" b="0"/>
            </a:stretch>
          </a:blipFill>
        </p:spPr>
      </p:sp>
      <p:sp>
        <p:nvSpPr>
          <p:cNvPr name="TextBox 15" id="15"/>
          <p:cNvSpPr txBox="true"/>
          <p:nvPr/>
        </p:nvSpPr>
        <p:spPr>
          <a:xfrm rot="0">
            <a:off x="3887668" y="982983"/>
            <a:ext cx="10692641"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Canva Sans Bold"/>
              </a:rPr>
              <a:t>ĐỀ XUẤT CHƯƠNG TRÌNH KHUYẾN MÃI</a:t>
            </a:r>
          </a:p>
        </p:txBody>
      </p:sp>
      <p:sp>
        <p:nvSpPr>
          <p:cNvPr name="TextBox 16" id="16"/>
          <p:cNvSpPr txBox="true"/>
          <p:nvPr/>
        </p:nvSpPr>
        <p:spPr>
          <a:xfrm rot="0">
            <a:off x="2177244" y="2662677"/>
            <a:ext cx="6201612" cy="514231"/>
          </a:xfrm>
          <a:prstGeom prst="rect">
            <a:avLst/>
          </a:prstGeom>
        </p:spPr>
        <p:txBody>
          <a:bodyPr anchor="t" rtlCol="false" tIns="0" lIns="0" bIns="0" rIns="0">
            <a:spAutoFit/>
          </a:bodyPr>
          <a:lstStyle/>
          <a:p>
            <a:pPr>
              <a:lnSpc>
                <a:spcPts val="4200"/>
              </a:lnSpc>
              <a:spcBef>
                <a:spcPct val="0"/>
              </a:spcBef>
            </a:pPr>
            <a:r>
              <a:rPr lang="en-US" sz="3000" u="sng">
                <a:solidFill>
                  <a:srgbClr val="FFFFFF"/>
                </a:solidFill>
                <a:latin typeface="Canva Sans Bold"/>
              </a:rPr>
              <a:t>Đối với phương thức thanh toán</a:t>
            </a:r>
          </a:p>
        </p:txBody>
      </p:sp>
      <p:sp>
        <p:nvSpPr>
          <p:cNvPr name="TextBox 17" id="17"/>
          <p:cNvSpPr txBox="true"/>
          <p:nvPr/>
        </p:nvSpPr>
        <p:spPr>
          <a:xfrm rot="0">
            <a:off x="1212446" y="4158355"/>
            <a:ext cx="6934856" cy="3873500"/>
          </a:xfrm>
          <a:prstGeom prst="rect">
            <a:avLst/>
          </a:prstGeom>
        </p:spPr>
        <p:txBody>
          <a:bodyPr anchor="t" rtlCol="false" tIns="0" lIns="0" bIns="0" rIns="0">
            <a:spAutoFit/>
          </a:bodyPr>
          <a:lstStyle/>
          <a:p>
            <a:pPr>
              <a:lnSpc>
                <a:spcPts val="2800"/>
              </a:lnSpc>
            </a:pPr>
            <a:r>
              <a:rPr lang="en-US" sz="2000" spc="196">
                <a:solidFill>
                  <a:srgbClr val="000000"/>
                </a:solidFill>
                <a:latin typeface="Canva Sans Bold"/>
              </a:rPr>
              <a:t>Đề xuất 1:</a:t>
            </a:r>
          </a:p>
          <a:p>
            <a:pPr>
              <a:lnSpc>
                <a:spcPts val="2800"/>
              </a:lnSpc>
            </a:pPr>
          </a:p>
          <a:p>
            <a:pPr marL="431801" indent="-215900" lvl="1">
              <a:lnSpc>
                <a:spcPts val="2800"/>
              </a:lnSpc>
              <a:buFont typeface="Arial"/>
              <a:buChar char="•"/>
            </a:pPr>
            <a:r>
              <a:rPr lang="en-US" sz="2000">
                <a:solidFill>
                  <a:srgbClr val="000000"/>
                </a:solidFill>
                <a:latin typeface="Canva Sans Bold"/>
              </a:rPr>
              <a:t>Giảm 10%</a:t>
            </a:r>
            <a:r>
              <a:rPr lang="en-US" sz="2000">
                <a:solidFill>
                  <a:srgbClr val="000000"/>
                </a:solidFill>
                <a:latin typeface="Canva Sans"/>
              </a:rPr>
              <a:t> phí thanh toán và miễn phí vận chuyển cho các khách hàng Member,Guest khi họ thanh toán bằng e-wallet</a:t>
            </a:r>
          </a:p>
          <a:p>
            <a:pPr>
              <a:lnSpc>
                <a:spcPts val="2800"/>
              </a:lnSpc>
            </a:pPr>
          </a:p>
          <a:p>
            <a:pPr>
              <a:lnSpc>
                <a:spcPts val="2800"/>
              </a:lnSpc>
            </a:pPr>
            <a:r>
              <a:rPr lang="en-US" sz="2000" spc="196">
                <a:solidFill>
                  <a:srgbClr val="000000"/>
                </a:solidFill>
                <a:latin typeface="Canva Sans Bold"/>
              </a:rPr>
              <a:t>Đề xuất 2:</a:t>
            </a:r>
          </a:p>
          <a:p>
            <a:pPr>
              <a:lnSpc>
                <a:spcPts val="2800"/>
              </a:lnSpc>
            </a:pPr>
          </a:p>
          <a:p>
            <a:pPr marL="431801" indent="-215900" lvl="1">
              <a:lnSpc>
                <a:spcPts val="2800"/>
              </a:lnSpc>
              <a:buFont typeface="Arial"/>
              <a:buChar char="•"/>
            </a:pPr>
            <a:r>
              <a:rPr lang="en-US" sz="2000">
                <a:solidFill>
                  <a:srgbClr val="000000"/>
                </a:solidFill>
                <a:latin typeface="Canva Sans Bold"/>
              </a:rPr>
              <a:t>Giảm 50%</a:t>
            </a:r>
            <a:r>
              <a:rPr lang="en-US" sz="2000">
                <a:solidFill>
                  <a:srgbClr val="000000"/>
                </a:solidFill>
                <a:latin typeface="Canva Sans"/>
              </a:rPr>
              <a:t> phí thanh toán 5 đơn hàng tiếp theo kể từ lần thanh toán đầu tiên</a:t>
            </a:r>
          </a:p>
          <a:p>
            <a:pPr>
              <a:lnSpc>
                <a:spcPts val="2800"/>
              </a:lnSpc>
              <a:spcBef>
                <a:spcPct val="0"/>
              </a:spcBef>
            </a:pPr>
          </a:p>
        </p:txBody>
      </p:sp>
      <p:sp>
        <p:nvSpPr>
          <p:cNvPr name="Freeform 18" id="18"/>
          <p:cNvSpPr/>
          <p:nvPr/>
        </p:nvSpPr>
        <p:spPr>
          <a:xfrm flipH="false" flipV="false" rot="0">
            <a:off x="9372884" y="5766225"/>
            <a:ext cx="4868086" cy="2633496"/>
          </a:xfrm>
          <a:custGeom>
            <a:avLst/>
            <a:gdLst/>
            <a:ahLst/>
            <a:cxnLst/>
            <a:rect r="r" b="b" t="t" l="l"/>
            <a:pathLst>
              <a:path h="2633496" w="4868086">
                <a:moveTo>
                  <a:pt x="0" y="0"/>
                </a:moveTo>
                <a:lnTo>
                  <a:pt x="4868086" y="0"/>
                </a:lnTo>
                <a:lnTo>
                  <a:pt x="4868086" y="2633495"/>
                </a:lnTo>
                <a:lnTo>
                  <a:pt x="0" y="2633495"/>
                </a:lnTo>
                <a:lnTo>
                  <a:pt x="0" y="0"/>
                </a:lnTo>
                <a:close/>
              </a:path>
            </a:pathLst>
          </a:custGeom>
          <a:blipFill>
            <a:blip r:embed="rId7"/>
            <a:stretch>
              <a:fillRect l="0" t="-2292" r="-8203" b="-2292"/>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
            </a:blip>
            <a:stretch>
              <a:fillRect l="0" t="-9259" r="0" b="-9259"/>
            </a:stretch>
          </a:blipFill>
        </p:spPr>
      </p:sp>
      <p:sp>
        <p:nvSpPr>
          <p:cNvPr name="Freeform 3" id="3"/>
          <p:cNvSpPr/>
          <p:nvPr/>
        </p:nvSpPr>
        <p:spPr>
          <a:xfrm flipH="false" flipV="false" rot="0">
            <a:off x="17031198" y="764931"/>
            <a:ext cx="456205" cy="263769"/>
          </a:xfrm>
          <a:custGeom>
            <a:avLst/>
            <a:gdLst/>
            <a:ahLst/>
            <a:cxnLst/>
            <a:rect r="r" b="b" t="t" l="l"/>
            <a:pathLst>
              <a:path h="263769" w="456205">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rot="0">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grpSp>
        <p:nvGrpSpPr>
          <p:cNvPr name="Group 6" id="6"/>
          <p:cNvGrpSpPr/>
          <p:nvPr/>
        </p:nvGrpSpPr>
        <p:grpSpPr>
          <a:xfrm rot="0">
            <a:off x="2668707" y="6645552"/>
            <a:ext cx="12950585" cy="3641448"/>
            <a:chOff x="0" y="0"/>
            <a:chExt cx="17267447" cy="4855264"/>
          </a:xfrm>
        </p:grpSpPr>
        <p:pic>
          <p:nvPicPr>
            <p:cNvPr name="Picture 7" id="7"/>
            <p:cNvPicPr>
              <a:picLocks noChangeAspect="true"/>
            </p:cNvPicPr>
            <p:nvPr/>
          </p:nvPicPr>
          <p:blipFill>
            <a:blip r:embed="rId5"/>
            <a:srcRect l="0" t="31254" r="0" b="31254"/>
            <a:stretch>
              <a:fillRect/>
            </a:stretch>
          </p:blipFill>
          <p:spPr>
            <a:xfrm flipH="false" flipV="false">
              <a:off x="0" y="0"/>
              <a:ext cx="17267447" cy="4855264"/>
            </a:xfrm>
            <a:prstGeom prst="rect">
              <a:avLst/>
            </a:prstGeom>
          </p:spPr>
        </p:pic>
      </p:grpSp>
      <p:sp>
        <p:nvSpPr>
          <p:cNvPr name="TextBox 8" id="8"/>
          <p:cNvSpPr txBox="true"/>
          <p:nvPr/>
        </p:nvSpPr>
        <p:spPr>
          <a:xfrm rot="0">
            <a:off x="1028700" y="1541564"/>
            <a:ext cx="16230600" cy="2397135"/>
          </a:xfrm>
          <a:prstGeom prst="rect">
            <a:avLst/>
          </a:prstGeom>
        </p:spPr>
        <p:txBody>
          <a:bodyPr anchor="t" rtlCol="false" tIns="0" lIns="0" bIns="0" rIns="0">
            <a:spAutoFit/>
          </a:bodyPr>
          <a:lstStyle/>
          <a:p>
            <a:pPr algn="ctr">
              <a:lnSpc>
                <a:spcPts val="19573"/>
              </a:lnSpc>
              <a:spcBef>
                <a:spcPct val="0"/>
              </a:spcBef>
            </a:pPr>
            <a:r>
              <a:rPr lang="en-US" sz="13980">
                <a:solidFill>
                  <a:srgbClr val="000000"/>
                </a:solidFill>
                <a:latin typeface="Inter Bold"/>
              </a:rPr>
              <a:t>THANK YOU</a:t>
            </a:r>
          </a:p>
        </p:txBody>
      </p:sp>
      <p:sp>
        <p:nvSpPr>
          <p:cNvPr name="AutoShape 9" id="9"/>
          <p:cNvSpPr/>
          <p:nvPr/>
        </p:nvSpPr>
        <p:spPr>
          <a:xfrm rot="0">
            <a:off x="8320645" y="4401655"/>
            <a:ext cx="1646710" cy="0"/>
          </a:xfrm>
          <a:prstGeom prst="line">
            <a:avLst/>
          </a:prstGeom>
          <a:ln cap="flat" w="28575">
            <a:solidFill>
              <a:srgbClr val="000000"/>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
            </a:blip>
            <a:stretch>
              <a:fillRect l="0" t="-9259" r="0" b="-9259"/>
            </a:stretch>
          </a:blipFill>
        </p:spPr>
      </p:sp>
      <p:sp>
        <p:nvSpPr>
          <p:cNvPr name="Freeform 3" id="3"/>
          <p:cNvSpPr/>
          <p:nvPr/>
        </p:nvSpPr>
        <p:spPr>
          <a:xfrm flipH="false" flipV="false" rot="0">
            <a:off x="17031198" y="764931"/>
            <a:ext cx="456205" cy="263769"/>
          </a:xfrm>
          <a:custGeom>
            <a:avLst/>
            <a:gdLst/>
            <a:ahLst/>
            <a:cxnLst/>
            <a:rect r="r" b="b" t="t" l="l"/>
            <a:pathLst>
              <a:path h="263769" w="456205">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rot="0">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sp>
        <p:nvSpPr>
          <p:cNvPr name="TextBox 6" id="6"/>
          <p:cNvSpPr txBox="true"/>
          <p:nvPr/>
        </p:nvSpPr>
        <p:spPr>
          <a:xfrm rot="0">
            <a:off x="787867" y="8999855"/>
            <a:ext cx="1349143" cy="488315"/>
          </a:xfrm>
          <a:prstGeom prst="rect">
            <a:avLst/>
          </a:prstGeom>
        </p:spPr>
        <p:txBody>
          <a:bodyPr anchor="t" rtlCol="false" tIns="0" lIns="0" bIns="0" rIns="0">
            <a:spAutoFit/>
          </a:bodyPr>
          <a:lstStyle/>
          <a:p>
            <a:pPr>
              <a:lnSpc>
                <a:spcPts val="1960"/>
              </a:lnSpc>
            </a:pPr>
            <a:r>
              <a:rPr lang="en-US" sz="1400">
                <a:solidFill>
                  <a:srgbClr val="171616"/>
                </a:solidFill>
                <a:latin typeface="Open Sans"/>
              </a:rPr>
              <a:t>2022</a:t>
            </a:r>
          </a:p>
          <a:p>
            <a:pPr>
              <a:lnSpc>
                <a:spcPts val="1960"/>
              </a:lnSpc>
              <a:spcBef>
                <a:spcPct val="0"/>
              </a:spcBef>
            </a:pPr>
            <a:r>
              <a:rPr lang="en-US" sz="1400">
                <a:solidFill>
                  <a:srgbClr val="171616"/>
                </a:solidFill>
                <a:latin typeface="Open Sans"/>
              </a:rPr>
              <a:t>Company</a:t>
            </a:r>
          </a:p>
        </p:txBody>
      </p:sp>
      <p:grpSp>
        <p:nvGrpSpPr>
          <p:cNvPr name="Group 7" id="7"/>
          <p:cNvGrpSpPr/>
          <p:nvPr/>
        </p:nvGrpSpPr>
        <p:grpSpPr>
          <a:xfrm rot="0">
            <a:off x="7893227" y="1582693"/>
            <a:ext cx="8728411" cy="2373871"/>
            <a:chOff x="0" y="0"/>
            <a:chExt cx="3184148" cy="865995"/>
          </a:xfrm>
        </p:grpSpPr>
        <p:sp>
          <p:nvSpPr>
            <p:cNvPr name="Freeform 8" id="8"/>
            <p:cNvSpPr/>
            <p:nvPr/>
          </p:nvSpPr>
          <p:spPr>
            <a:xfrm flipH="false" flipV="false" rot="0">
              <a:off x="0" y="0"/>
              <a:ext cx="3184148" cy="865995"/>
            </a:xfrm>
            <a:custGeom>
              <a:avLst/>
              <a:gdLst/>
              <a:ahLst/>
              <a:cxnLst/>
              <a:rect r="r" b="b" t="t" l="l"/>
              <a:pathLst>
                <a:path h="865995" w="3184148">
                  <a:moveTo>
                    <a:pt x="0" y="0"/>
                  </a:moveTo>
                  <a:lnTo>
                    <a:pt x="3184148" y="0"/>
                  </a:lnTo>
                  <a:lnTo>
                    <a:pt x="3184148" y="865995"/>
                  </a:lnTo>
                  <a:lnTo>
                    <a:pt x="0" y="865995"/>
                  </a:lnTo>
                  <a:close/>
                </a:path>
              </a:pathLst>
            </a:custGeom>
            <a:solidFill>
              <a:srgbClr val="171616"/>
            </a:solidFill>
          </p:spPr>
        </p:sp>
      </p:grpSp>
      <p:grpSp>
        <p:nvGrpSpPr>
          <p:cNvPr name="Group 9" id="9"/>
          <p:cNvGrpSpPr/>
          <p:nvPr/>
        </p:nvGrpSpPr>
        <p:grpSpPr>
          <a:xfrm rot="0">
            <a:off x="7893227" y="3956564"/>
            <a:ext cx="8728411" cy="2373871"/>
            <a:chOff x="0" y="0"/>
            <a:chExt cx="3184148" cy="865995"/>
          </a:xfrm>
        </p:grpSpPr>
        <p:sp>
          <p:nvSpPr>
            <p:cNvPr name="Freeform 10" id="10"/>
            <p:cNvSpPr/>
            <p:nvPr/>
          </p:nvSpPr>
          <p:spPr>
            <a:xfrm flipH="false" flipV="false" rot="0">
              <a:off x="0" y="0"/>
              <a:ext cx="3184148" cy="865995"/>
            </a:xfrm>
            <a:custGeom>
              <a:avLst/>
              <a:gdLst/>
              <a:ahLst/>
              <a:cxnLst/>
              <a:rect r="r" b="b" t="t" l="l"/>
              <a:pathLst>
                <a:path h="865995" w="3184148">
                  <a:moveTo>
                    <a:pt x="0" y="0"/>
                  </a:moveTo>
                  <a:lnTo>
                    <a:pt x="3184148" y="0"/>
                  </a:lnTo>
                  <a:lnTo>
                    <a:pt x="3184148" y="865995"/>
                  </a:lnTo>
                  <a:lnTo>
                    <a:pt x="0" y="865995"/>
                  </a:lnTo>
                  <a:close/>
                </a:path>
              </a:pathLst>
            </a:custGeom>
            <a:solidFill>
              <a:srgbClr val="F4F2F2">
                <a:alpha val="60000"/>
              </a:srgbClr>
            </a:solidFill>
          </p:spPr>
        </p:sp>
      </p:grpSp>
      <p:grpSp>
        <p:nvGrpSpPr>
          <p:cNvPr name="Group 11" id="11"/>
          <p:cNvGrpSpPr/>
          <p:nvPr/>
        </p:nvGrpSpPr>
        <p:grpSpPr>
          <a:xfrm rot="0">
            <a:off x="-27194" y="1582693"/>
            <a:ext cx="4494243" cy="7121613"/>
            <a:chOff x="0" y="0"/>
            <a:chExt cx="5992324" cy="9495484"/>
          </a:xfrm>
        </p:grpSpPr>
        <p:pic>
          <p:nvPicPr>
            <p:cNvPr name="Picture 12" id="12"/>
            <p:cNvPicPr>
              <a:picLocks noChangeAspect="true"/>
            </p:cNvPicPr>
            <p:nvPr/>
          </p:nvPicPr>
          <p:blipFill>
            <a:blip r:embed="rId5"/>
            <a:srcRect l="10624" t="0" r="19" b="0"/>
            <a:stretch>
              <a:fillRect/>
            </a:stretch>
          </p:blipFill>
          <p:spPr>
            <a:xfrm flipH="false" flipV="false">
              <a:off x="0" y="0"/>
              <a:ext cx="5992324" cy="9495484"/>
            </a:xfrm>
            <a:prstGeom prst="rect">
              <a:avLst/>
            </a:prstGeom>
          </p:spPr>
        </p:pic>
      </p:grpSp>
      <p:sp>
        <p:nvSpPr>
          <p:cNvPr name="TextBox 13" id="13"/>
          <p:cNvSpPr txBox="true"/>
          <p:nvPr/>
        </p:nvSpPr>
        <p:spPr>
          <a:xfrm rot="-5400000">
            <a:off x="2516320" y="4605806"/>
            <a:ext cx="7121613" cy="1075389"/>
          </a:xfrm>
          <a:prstGeom prst="rect">
            <a:avLst/>
          </a:prstGeom>
        </p:spPr>
        <p:txBody>
          <a:bodyPr anchor="t" rtlCol="false" tIns="0" lIns="0" bIns="0" rIns="0">
            <a:spAutoFit/>
          </a:bodyPr>
          <a:lstStyle/>
          <a:p>
            <a:pPr algn="ctr">
              <a:lnSpc>
                <a:spcPts val="8719"/>
              </a:lnSpc>
              <a:spcBef>
                <a:spcPct val="0"/>
              </a:spcBef>
            </a:pPr>
            <a:r>
              <a:rPr lang="en-US" sz="6228">
                <a:solidFill>
                  <a:srgbClr val="000000"/>
                </a:solidFill>
                <a:latin typeface="Inter Bold"/>
              </a:rPr>
              <a:t>OUT LINE</a:t>
            </a:r>
          </a:p>
        </p:txBody>
      </p:sp>
      <p:grpSp>
        <p:nvGrpSpPr>
          <p:cNvPr name="Group 14" id="14"/>
          <p:cNvGrpSpPr/>
          <p:nvPr/>
        </p:nvGrpSpPr>
        <p:grpSpPr>
          <a:xfrm rot="0">
            <a:off x="7893227" y="6371437"/>
            <a:ext cx="8728411" cy="2373871"/>
            <a:chOff x="0" y="0"/>
            <a:chExt cx="3184148" cy="865995"/>
          </a:xfrm>
        </p:grpSpPr>
        <p:sp>
          <p:nvSpPr>
            <p:cNvPr name="Freeform 15" id="15"/>
            <p:cNvSpPr/>
            <p:nvPr/>
          </p:nvSpPr>
          <p:spPr>
            <a:xfrm flipH="false" flipV="false" rot="0">
              <a:off x="0" y="0"/>
              <a:ext cx="3184148" cy="865995"/>
            </a:xfrm>
            <a:custGeom>
              <a:avLst/>
              <a:gdLst/>
              <a:ahLst/>
              <a:cxnLst/>
              <a:rect r="r" b="b" t="t" l="l"/>
              <a:pathLst>
                <a:path h="865995" w="3184148">
                  <a:moveTo>
                    <a:pt x="0" y="0"/>
                  </a:moveTo>
                  <a:lnTo>
                    <a:pt x="3184148" y="0"/>
                  </a:lnTo>
                  <a:lnTo>
                    <a:pt x="3184148" y="865995"/>
                  </a:lnTo>
                  <a:lnTo>
                    <a:pt x="0" y="865995"/>
                  </a:lnTo>
                  <a:close/>
                </a:path>
              </a:pathLst>
            </a:custGeom>
            <a:solidFill>
              <a:srgbClr val="171616"/>
            </a:solidFill>
          </p:spPr>
        </p:sp>
      </p:grpSp>
      <p:sp>
        <p:nvSpPr>
          <p:cNvPr name="TextBox 16" id="16"/>
          <p:cNvSpPr txBox="true"/>
          <p:nvPr/>
        </p:nvSpPr>
        <p:spPr>
          <a:xfrm rot="0">
            <a:off x="8516441" y="7105255"/>
            <a:ext cx="3340953" cy="738507"/>
          </a:xfrm>
          <a:prstGeom prst="rect">
            <a:avLst/>
          </a:prstGeom>
        </p:spPr>
        <p:txBody>
          <a:bodyPr anchor="t" rtlCol="false" tIns="0" lIns="0" bIns="0" rIns="0">
            <a:spAutoFit/>
          </a:bodyPr>
          <a:lstStyle/>
          <a:p>
            <a:pPr>
              <a:lnSpc>
                <a:spcPts val="6019"/>
              </a:lnSpc>
              <a:spcBef>
                <a:spcPct val="0"/>
              </a:spcBef>
            </a:pPr>
            <a:r>
              <a:rPr lang="en-US" sz="4299">
                <a:solidFill>
                  <a:srgbClr val="FFFFFF"/>
                </a:solidFill>
                <a:latin typeface="Open Sans Bold"/>
              </a:rPr>
              <a:t>3</a:t>
            </a:r>
          </a:p>
        </p:txBody>
      </p:sp>
      <p:sp>
        <p:nvSpPr>
          <p:cNvPr name="TextBox 17" id="17"/>
          <p:cNvSpPr txBox="true"/>
          <p:nvPr/>
        </p:nvSpPr>
        <p:spPr>
          <a:xfrm rot="0">
            <a:off x="10560790" y="7218330"/>
            <a:ext cx="3914317" cy="613410"/>
          </a:xfrm>
          <a:prstGeom prst="rect">
            <a:avLst/>
          </a:prstGeom>
        </p:spPr>
        <p:txBody>
          <a:bodyPr anchor="t" rtlCol="false" tIns="0" lIns="0" bIns="0" rIns="0">
            <a:spAutoFit/>
          </a:bodyPr>
          <a:lstStyle/>
          <a:p>
            <a:pPr algn="ctr">
              <a:lnSpc>
                <a:spcPts val="5039"/>
              </a:lnSpc>
              <a:spcBef>
                <a:spcPct val="0"/>
              </a:spcBef>
            </a:pPr>
            <a:r>
              <a:rPr lang="en-US" sz="3599">
                <a:solidFill>
                  <a:srgbClr val="FFFFFF"/>
                </a:solidFill>
                <a:latin typeface="Canva Sans"/>
              </a:rPr>
              <a:t>Đề xuất giải pháp</a:t>
            </a:r>
          </a:p>
        </p:txBody>
      </p:sp>
      <p:sp>
        <p:nvSpPr>
          <p:cNvPr name="TextBox 18" id="18"/>
          <p:cNvSpPr txBox="true"/>
          <p:nvPr/>
        </p:nvSpPr>
        <p:spPr>
          <a:xfrm rot="0">
            <a:off x="8516441" y="4731384"/>
            <a:ext cx="3340953" cy="738507"/>
          </a:xfrm>
          <a:prstGeom prst="rect">
            <a:avLst/>
          </a:prstGeom>
        </p:spPr>
        <p:txBody>
          <a:bodyPr anchor="t" rtlCol="false" tIns="0" lIns="0" bIns="0" rIns="0">
            <a:spAutoFit/>
          </a:bodyPr>
          <a:lstStyle/>
          <a:p>
            <a:pPr>
              <a:lnSpc>
                <a:spcPts val="6019"/>
              </a:lnSpc>
              <a:spcBef>
                <a:spcPct val="0"/>
              </a:spcBef>
            </a:pPr>
            <a:r>
              <a:rPr lang="en-US" sz="4299">
                <a:solidFill>
                  <a:srgbClr val="171616"/>
                </a:solidFill>
                <a:latin typeface="Open Sans Bold"/>
              </a:rPr>
              <a:t>2</a:t>
            </a:r>
          </a:p>
        </p:txBody>
      </p:sp>
      <p:sp>
        <p:nvSpPr>
          <p:cNvPr name="TextBox 19" id="19"/>
          <p:cNvSpPr txBox="true"/>
          <p:nvPr/>
        </p:nvSpPr>
        <p:spPr>
          <a:xfrm rot="0">
            <a:off x="10560790" y="4750434"/>
            <a:ext cx="4559064" cy="613410"/>
          </a:xfrm>
          <a:prstGeom prst="rect">
            <a:avLst/>
          </a:prstGeom>
        </p:spPr>
        <p:txBody>
          <a:bodyPr anchor="t" rtlCol="false" tIns="0" lIns="0" bIns="0" rIns="0">
            <a:spAutoFit/>
          </a:bodyPr>
          <a:lstStyle/>
          <a:p>
            <a:pPr algn="ctr">
              <a:lnSpc>
                <a:spcPts val="5039"/>
              </a:lnSpc>
              <a:spcBef>
                <a:spcPct val="0"/>
              </a:spcBef>
            </a:pPr>
            <a:r>
              <a:rPr lang="en-US" sz="3599">
                <a:solidFill>
                  <a:srgbClr val="171616"/>
                </a:solidFill>
                <a:latin typeface="Canva Sans"/>
              </a:rPr>
              <a:t>Phân tích các vấn đề</a:t>
            </a:r>
          </a:p>
        </p:txBody>
      </p:sp>
      <p:sp>
        <p:nvSpPr>
          <p:cNvPr name="TextBox 20" id="20"/>
          <p:cNvSpPr txBox="true"/>
          <p:nvPr/>
        </p:nvSpPr>
        <p:spPr>
          <a:xfrm rot="0">
            <a:off x="8516441" y="2357513"/>
            <a:ext cx="3340953" cy="738507"/>
          </a:xfrm>
          <a:prstGeom prst="rect">
            <a:avLst/>
          </a:prstGeom>
        </p:spPr>
        <p:txBody>
          <a:bodyPr anchor="t" rtlCol="false" tIns="0" lIns="0" bIns="0" rIns="0">
            <a:spAutoFit/>
          </a:bodyPr>
          <a:lstStyle/>
          <a:p>
            <a:pPr>
              <a:lnSpc>
                <a:spcPts val="6019"/>
              </a:lnSpc>
              <a:spcBef>
                <a:spcPct val="0"/>
              </a:spcBef>
            </a:pPr>
            <a:r>
              <a:rPr lang="en-US" sz="4299">
                <a:solidFill>
                  <a:srgbClr val="FFFFFF"/>
                </a:solidFill>
                <a:latin typeface="Open Sans Bold"/>
              </a:rPr>
              <a:t>1</a:t>
            </a:r>
          </a:p>
        </p:txBody>
      </p:sp>
      <p:sp>
        <p:nvSpPr>
          <p:cNvPr name="TextBox 21" id="21"/>
          <p:cNvSpPr txBox="true"/>
          <p:nvPr/>
        </p:nvSpPr>
        <p:spPr>
          <a:xfrm rot="0">
            <a:off x="10560790" y="2376563"/>
            <a:ext cx="4720251" cy="613410"/>
          </a:xfrm>
          <a:prstGeom prst="rect">
            <a:avLst/>
          </a:prstGeom>
        </p:spPr>
        <p:txBody>
          <a:bodyPr anchor="t" rtlCol="false" tIns="0" lIns="0" bIns="0" rIns="0">
            <a:spAutoFit/>
          </a:bodyPr>
          <a:lstStyle/>
          <a:p>
            <a:pPr algn="ctr">
              <a:lnSpc>
                <a:spcPts val="5039"/>
              </a:lnSpc>
              <a:spcBef>
                <a:spcPct val="0"/>
              </a:spcBef>
            </a:pPr>
            <a:r>
              <a:rPr lang="en-US" sz="3599">
                <a:solidFill>
                  <a:srgbClr val="FFFFFF"/>
                </a:solidFill>
                <a:latin typeface="Canva Sans"/>
              </a:rPr>
              <a:t>Giới thiệu về Dataset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
            </a:blip>
            <a:stretch>
              <a:fillRect l="0" t="-9259" r="0" b="-9259"/>
            </a:stretch>
          </a:blipFill>
        </p:spPr>
      </p:sp>
      <p:sp>
        <p:nvSpPr>
          <p:cNvPr name="Freeform 3" id="3"/>
          <p:cNvSpPr/>
          <p:nvPr/>
        </p:nvSpPr>
        <p:spPr>
          <a:xfrm flipH="false" flipV="false" rot="0">
            <a:off x="17031198" y="764931"/>
            <a:ext cx="456205" cy="263769"/>
          </a:xfrm>
          <a:custGeom>
            <a:avLst/>
            <a:gdLst/>
            <a:ahLst/>
            <a:cxnLst/>
            <a:rect r="r" b="b" t="t" l="l"/>
            <a:pathLst>
              <a:path h="263769" w="456205">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rot="0">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grpSp>
        <p:nvGrpSpPr>
          <p:cNvPr name="Group 6" id="6"/>
          <p:cNvGrpSpPr/>
          <p:nvPr/>
        </p:nvGrpSpPr>
        <p:grpSpPr>
          <a:xfrm rot="0">
            <a:off x="0" y="0"/>
            <a:ext cx="18297525" cy="4370579"/>
            <a:chOff x="0" y="0"/>
            <a:chExt cx="8504017" cy="2031284"/>
          </a:xfrm>
        </p:grpSpPr>
        <p:sp>
          <p:nvSpPr>
            <p:cNvPr name="Freeform 7" id="7"/>
            <p:cNvSpPr/>
            <p:nvPr/>
          </p:nvSpPr>
          <p:spPr>
            <a:xfrm flipH="false" flipV="false" rot="0">
              <a:off x="0" y="0"/>
              <a:ext cx="8504017" cy="2031284"/>
            </a:xfrm>
            <a:custGeom>
              <a:avLst/>
              <a:gdLst/>
              <a:ahLst/>
              <a:cxnLst/>
              <a:rect r="r" b="b" t="t" l="l"/>
              <a:pathLst>
                <a:path h="2031284" w="8504017">
                  <a:moveTo>
                    <a:pt x="0" y="0"/>
                  </a:moveTo>
                  <a:lnTo>
                    <a:pt x="8504017" y="0"/>
                  </a:lnTo>
                  <a:lnTo>
                    <a:pt x="8504017" y="2031284"/>
                  </a:lnTo>
                  <a:lnTo>
                    <a:pt x="0" y="2031284"/>
                  </a:lnTo>
                  <a:close/>
                </a:path>
              </a:pathLst>
            </a:custGeom>
            <a:solidFill>
              <a:srgbClr val="171616"/>
            </a:solidFill>
          </p:spPr>
        </p:sp>
      </p:grpSp>
      <p:sp>
        <p:nvSpPr>
          <p:cNvPr name="Freeform 8" id="8"/>
          <p:cNvSpPr/>
          <p:nvPr/>
        </p:nvSpPr>
        <p:spPr>
          <a:xfrm flipH="false" flipV="false" rot="0">
            <a:off x="190643" y="1028700"/>
            <a:ext cx="17906715" cy="2633739"/>
          </a:xfrm>
          <a:custGeom>
            <a:avLst/>
            <a:gdLst/>
            <a:ahLst/>
            <a:cxnLst/>
            <a:rect r="r" b="b" t="t" l="l"/>
            <a:pathLst>
              <a:path h="2633739" w="17906715">
                <a:moveTo>
                  <a:pt x="0" y="0"/>
                </a:moveTo>
                <a:lnTo>
                  <a:pt x="17906714" y="0"/>
                </a:lnTo>
                <a:lnTo>
                  <a:pt x="17906714" y="2633739"/>
                </a:lnTo>
                <a:lnTo>
                  <a:pt x="0" y="2633739"/>
                </a:lnTo>
                <a:lnTo>
                  <a:pt x="0" y="0"/>
                </a:lnTo>
                <a:close/>
              </a:path>
            </a:pathLst>
          </a:custGeom>
          <a:blipFill>
            <a:blip r:embed="rId5"/>
            <a:stretch>
              <a:fillRect l="-18216" t="-1726" r="-19376" b="-10155"/>
            </a:stretch>
          </a:blipFill>
        </p:spPr>
      </p:sp>
      <p:sp>
        <p:nvSpPr>
          <p:cNvPr name="TextBox 9" id="9"/>
          <p:cNvSpPr txBox="true"/>
          <p:nvPr/>
        </p:nvSpPr>
        <p:spPr>
          <a:xfrm rot="0">
            <a:off x="787867" y="8999855"/>
            <a:ext cx="1349143" cy="488315"/>
          </a:xfrm>
          <a:prstGeom prst="rect">
            <a:avLst/>
          </a:prstGeom>
        </p:spPr>
        <p:txBody>
          <a:bodyPr anchor="t" rtlCol="false" tIns="0" lIns="0" bIns="0" rIns="0">
            <a:spAutoFit/>
          </a:bodyPr>
          <a:lstStyle/>
          <a:p>
            <a:pPr>
              <a:lnSpc>
                <a:spcPts val="1960"/>
              </a:lnSpc>
            </a:pPr>
            <a:r>
              <a:rPr lang="en-US" sz="1400">
                <a:solidFill>
                  <a:srgbClr val="171616"/>
                </a:solidFill>
                <a:latin typeface="Open Sans"/>
              </a:rPr>
              <a:t>2022</a:t>
            </a:r>
          </a:p>
          <a:p>
            <a:pPr>
              <a:lnSpc>
                <a:spcPts val="1960"/>
              </a:lnSpc>
              <a:spcBef>
                <a:spcPct val="0"/>
              </a:spcBef>
            </a:pPr>
            <a:r>
              <a:rPr lang="en-US" sz="1400">
                <a:solidFill>
                  <a:srgbClr val="171616"/>
                </a:solidFill>
                <a:latin typeface="Open Sans"/>
              </a:rPr>
              <a:t>Company</a:t>
            </a:r>
          </a:p>
        </p:txBody>
      </p:sp>
      <p:sp>
        <p:nvSpPr>
          <p:cNvPr name="TextBox 10" id="10"/>
          <p:cNvSpPr txBox="true"/>
          <p:nvPr/>
        </p:nvSpPr>
        <p:spPr>
          <a:xfrm rot="0">
            <a:off x="1462438" y="5838479"/>
            <a:ext cx="7424710" cy="1898650"/>
          </a:xfrm>
          <a:prstGeom prst="rect">
            <a:avLst/>
          </a:prstGeom>
        </p:spPr>
        <p:txBody>
          <a:bodyPr anchor="t" rtlCol="false" tIns="0" lIns="0" bIns="0" rIns="0">
            <a:spAutoFit/>
          </a:bodyPr>
          <a:lstStyle/>
          <a:p>
            <a:pPr>
              <a:lnSpc>
                <a:spcPts val="7699"/>
              </a:lnSpc>
              <a:spcBef>
                <a:spcPct val="0"/>
              </a:spcBef>
            </a:pPr>
            <a:r>
              <a:rPr lang="en-US" sz="5499">
                <a:solidFill>
                  <a:srgbClr val="000000"/>
                </a:solidFill>
                <a:latin typeface="Canva Sans Bold"/>
              </a:rPr>
              <a:t>GIỚI THIỆU VỀ DATASET</a:t>
            </a:r>
          </a:p>
        </p:txBody>
      </p:sp>
      <p:sp>
        <p:nvSpPr>
          <p:cNvPr name="TextBox 11" id="11"/>
          <p:cNvSpPr txBox="true"/>
          <p:nvPr/>
        </p:nvSpPr>
        <p:spPr>
          <a:xfrm rot="0">
            <a:off x="7734124" y="5575300"/>
            <a:ext cx="9753278" cy="3948430"/>
          </a:xfrm>
          <a:prstGeom prst="rect">
            <a:avLst/>
          </a:prstGeom>
        </p:spPr>
        <p:txBody>
          <a:bodyPr anchor="t" rtlCol="false" tIns="0" lIns="0" bIns="0" rIns="0">
            <a:spAutoFit/>
          </a:bodyPr>
          <a:lstStyle/>
          <a:p>
            <a:pPr algn="just">
              <a:lnSpc>
                <a:spcPts val="3919"/>
              </a:lnSpc>
            </a:pPr>
            <a:r>
              <a:rPr lang="en-US" sz="2799">
                <a:solidFill>
                  <a:srgbClr val="171616"/>
                </a:solidFill>
                <a:latin typeface="Canva Sans Bold"/>
              </a:rPr>
              <a:t>Dataset này </a:t>
            </a:r>
            <a:r>
              <a:rPr lang="en-US" sz="2799">
                <a:solidFill>
                  <a:srgbClr val="171616"/>
                </a:solidFill>
                <a:latin typeface="Canva Sans"/>
              </a:rPr>
              <a:t>cung cấp thông tin về nhu cầu mua sắm online của gần 40000 khách hàng trong năm 2018 trong một thành phố ở Thổ Nhĩ Kỳ</a:t>
            </a:r>
          </a:p>
          <a:p>
            <a:pPr algn="just">
              <a:lnSpc>
                <a:spcPts val="3919"/>
              </a:lnSpc>
            </a:pPr>
          </a:p>
          <a:p>
            <a:pPr algn="just">
              <a:lnSpc>
                <a:spcPts val="3919"/>
              </a:lnSpc>
            </a:pPr>
            <a:r>
              <a:rPr lang="en-US" sz="2799">
                <a:solidFill>
                  <a:srgbClr val="171616"/>
                </a:solidFill>
                <a:latin typeface="Canva Sans Bold"/>
              </a:rPr>
              <a:t>Tên bộ dữ liệu: </a:t>
            </a:r>
            <a:r>
              <a:rPr lang="en-US" sz="2799">
                <a:solidFill>
                  <a:srgbClr val="171616"/>
                </a:solidFill>
                <a:latin typeface="Canva Sans"/>
              </a:rPr>
              <a:t>E-commerce Dataset</a:t>
            </a:r>
          </a:p>
          <a:p>
            <a:pPr algn="just">
              <a:lnSpc>
                <a:spcPts val="3919"/>
              </a:lnSpc>
            </a:pPr>
            <a:r>
              <a:rPr lang="en-US" sz="2799">
                <a:solidFill>
                  <a:srgbClr val="171616"/>
                </a:solidFill>
                <a:latin typeface="Canva Sans Bold"/>
              </a:rPr>
              <a:t>Nguồn: </a:t>
            </a:r>
            <a:r>
              <a:rPr lang="en-US" sz="2799">
                <a:solidFill>
                  <a:srgbClr val="171616"/>
                </a:solidFill>
                <a:latin typeface="Canva Sans"/>
              </a:rPr>
              <a:t>https://www.kaggle.com</a:t>
            </a:r>
          </a:p>
          <a:p>
            <a:pPr>
              <a:lnSpc>
                <a:spcPts val="3919"/>
              </a:lnSpc>
            </a:pPr>
          </a:p>
          <a:p>
            <a:pPr>
              <a:lnSpc>
                <a:spcPts val="391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
            </a:blip>
            <a:stretch>
              <a:fillRect l="0" t="-9259" r="0" b="-9259"/>
            </a:stretch>
          </a:blipFill>
        </p:spPr>
      </p:sp>
      <p:sp>
        <p:nvSpPr>
          <p:cNvPr name="Freeform 3" id="3"/>
          <p:cNvSpPr/>
          <p:nvPr/>
        </p:nvSpPr>
        <p:spPr>
          <a:xfrm flipH="false" flipV="false" rot="0">
            <a:off x="17031198" y="764931"/>
            <a:ext cx="456205" cy="263769"/>
          </a:xfrm>
          <a:custGeom>
            <a:avLst/>
            <a:gdLst/>
            <a:ahLst/>
            <a:cxnLst/>
            <a:rect r="r" b="b" t="t" l="l"/>
            <a:pathLst>
              <a:path h="263769" w="456205">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rot="0">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grpSp>
        <p:nvGrpSpPr>
          <p:cNvPr name="Group 6" id="6"/>
          <p:cNvGrpSpPr/>
          <p:nvPr/>
        </p:nvGrpSpPr>
        <p:grpSpPr>
          <a:xfrm rot="0">
            <a:off x="0" y="0"/>
            <a:ext cx="18297525" cy="6292897"/>
            <a:chOff x="0" y="0"/>
            <a:chExt cx="8504017" cy="2924707"/>
          </a:xfrm>
        </p:grpSpPr>
        <p:sp>
          <p:nvSpPr>
            <p:cNvPr name="Freeform 7" id="7"/>
            <p:cNvSpPr/>
            <p:nvPr/>
          </p:nvSpPr>
          <p:spPr>
            <a:xfrm flipH="false" flipV="false" rot="0">
              <a:off x="0" y="0"/>
              <a:ext cx="8504017" cy="2924707"/>
            </a:xfrm>
            <a:custGeom>
              <a:avLst/>
              <a:gdLst/>
              <a:ahLst/>
              <a:cxnLst/>
              <a:rect r="r" b="b" t="t" l="l"/>
              <a:pathLst>
                <a:path h="2924707" w="8504017">
                  <a:moveTo>
                    <a:pt x="0" y="0"/>
                  </a:moveTo>
                  <a:lnTo>
                    <a:pt x="8504017" y="0"/>
                  </a:lnTo>
                  <a:lnTo>
                    <a:pt x="8504017" y="2924707"/>
                  </a:lnTo>
                  <a:lnTo>
                    <a:pt x="0" y="2924707"/>
                  </a:lnTo>
                  <a:close/>
                </a:path>
              </a:pathLst>
            </a:custGeom>
            <a:solidFill>
              <a:srgbClr val="171616"/>
            </a:solidFill>
          </p:spPr>
        </p:sp>
      </p:grpSp>
      <p:sp>
        <p:nvSpPr>
          <p:cNvPr name="TextBox 8" id="8"/>
          <p:cNvSpPr txBox="true"/>
          <p:nvPr/>
        </p:nvSpPr>
        <p:spPr>
          <a:xfrm rot="0">
            <a:off x="787867" y="8999855"/>
            <a:ext cx="1349143" cy="488315"/>
          </a:xfrm>
          <a:prstGeom prst="rect">
            <a:avLst/>
          </a:prstGeom>
        </p:spPr>
        <p:txBody>
          <a:bodyPr anchor="t" rtlCol="false" tIns="0" lIns="0" bIns="0" rIns="0">
            <a:spAutoFit/>
          </a:bodyPr>
          <a:lstStyle/>
          <a:p>
            <a:pPr>
              <a:lnSpc>
                <a:spcPts val="1960"/>
              </a:lnSpc>
            </a:pPr>
            <a:r>
              <a:rPr lang="en-US" sz="1400">
                <a:solidFill>
                  <a:srgbClr val="171616"/>
                </a:solidFill>
                <a:latin typeface="Open Sans"/>
              </a:rPr>
              <a:t>2022</a:t>
            </a:r>
          </a:p>
          <a:p>
            <a:pPr>
              <a:lnSpc>
                <a:spcPts val="1960"/>
              </a:lnSpc>
              <a:spcBef>
                <a:spcPct val="0"/>
              </a:spcBef>
            </a:pPr>
            <a:r>
              <a:rPr lang="en-US" sz="1400">
                <a:solidFill>
                  <a:srgbClr val="171616"/>
                </a:solidFill>
                <a:latin typeface="Open Sans"/>
              </a:rPr>
              <a:t>Company</a:t>
            </a:r>
          </a:p>
        </p:txBody>
      </p:sp>
      <p:sp>
        <p:nvSpPr>
          <p:cNvPr name="TextBox 9" id="9"/>
          <p:cNvSpPr txBox="true"/>
          <p:nvPr/>
        </p:nvSpPr>
        <p:spPr>
          <a:xfrm rot="0">
            <a:off x="787867" y="6846658"/>
            <a:ext cx="7424710" cy="1898650"/>
          </a:xfrm>
          <a:prstGeom prst="rect">
            <a:avLst/>
          </a:prstGeom>
        </p:spPr>
        <p:txBody>
          <a:bodyPr anchor="t" rtlCol="false" tIns="0" lIns="0" bIns="0" rIns="0">
            <a:spAutoFit/>
          </a:bodyPr>
          <a:lstStyle/>
          <a:p>
            <a:pPr>
              <a:lnSpc>
                <a:spcPts val="7699"/>
              </a:lnSpc>
              <a:spcBef>
                <a:spcPct val="0"/>
              </a:spcBef>
            </a:pPr>
            <a:r>
              <a:rPr lang="en-US" sz="5499">
                <a:solidFill>
                  <a:srgbClr val="000000"/>
                </a:solidFill>
                <a:latin typeface="Canva Sans Bold"/>
              </a:rPr>
              <a:t>GIỚI THIỆU VỀ DATASET</a:t>
            </a:r>
          </a:p>
        </p:txBody>
      </p:sp>
      <p:sp>
        <p:nvSpPr>
          <p:cNvPr name="TextBox 10" id="10"/>
          <p:cNvSpPr txBox="true"/>
          <p:nvPr/>
        </p:nvSpPr>
        <p:spPr>
          <a:xfrm rot="0">
            <a:off x="7734124" y="6477177"/>
            <a:ext cx="9753278" cy="2957830"/>
          </a:xfrm>
          <a:prstGeom prst="rect">
            <a:avLst/>
          </a:prstGeom>
        </p:spPr>
        <p:txBody>
          <a:bodyPr anchor="t" rtlCol="false" tIns="0" lIns="0" bIns="0" rIns="0">
            <a:spAutoFit/>
          </a:bodyPr>
          <a:lstStyle/>
          <a:p>
            <a:pPr>
              <a:lnSpc>
                <a:spcPts val="3919"/>
              </a:lnSpc>
            </a:pPr>
            <a:r>
              <a:rPr lang="en-US" sz="2799">
                <a:solidFill>
                  <a:srgbClr val="171616"/>
                </a:solidFill>
                <a:latin typeface="Canva Sans Bold"/>
              </a:rPr>
              <a:t>Dataset bao gồm 16 cột và 51290 dòng</a:t>
            </a:r>
          </a:p>
          <a:p>
            <a:pPr>
              <a:lnSpc>
                <a:spcPts val="3919"/>
              </a:lnSpc>
            </a:pPr>
          </a:p>
          <a:p>
            <a:pPr>
              <a:lnSpc>
                <a:spcPts val="3919"/>
              </a:lnSpc>
            </a:pPr>
            <a:r>
              <a:rPr lang="en-US" sz="2799">
                <a:solidFill>
                  <a:srgbClr val="171616"/>
                </a:solidFill>
                <a:latin typeface="Canva Sans Bold"/>
              </a:rPr>
              <a:t>Tên bộ dữ liệu: </a:t>
            </a:r>
            <a:r>
              <a:rPr lang="en-US" sz="2799">
                <a:solidFill>
                  <a:srgbClr val="171616"/>
                </a:solidFill>
                <a:latin typeface="Canva Sans"/>
              </a:rPr>
              <a:t>E-commerce Dataset</a:t>
            </a:r>
          </a:p>
          <a:p>
            <a:pPr>
              <a:lnSpc>
                <a:spcPts val="3919"/>
              </a:lnSpc>
            </a:pPr>
            <a:r>
              <a:rPr lang="en-US" sz="2799">
                <a:solidFill>
                  <a:srgbClr val="171616"/>
                </a:solidFill>
                <a:latin typeface="Canva Sans Bold"/>
              </a:rPr>
              <a:t>Nguồn: </a:t>
            </a:r>
            <a:r>
              <a:rPr lang="en-US" sz="2799">
                <a:solidFill>
                  <a:srgbClr val="171616"/>
                </a:solidFill>
                <a:latin typeface="Canva Sans"/>
              </a:rPr>
              <a:t>https://www.kaggle.com</a:t>
            </a:r>
          </a:p>
          <a:p>
            <a:pPr>
              <a:lnSpc>
                <a:spcPts val="3919"/>
              </a:lnSpc>
            </a:pPr>
          </a:p>
          <a:p>
            <a:pPr>
              <a:lnSpc>
                <a:spcPts val="3919"/>
              </a:lnSpc>
              <a:spcBef>
                <a:spcPct val="0"/>
              </a:spcBef>
            </a:pPr>
          </a:p>
        </p:txBody>
      </p:sp>
      <p:sp>
        <p:nvSpPr>
          <p:cNvPr name="Freeform 11" id="11"/>
          <p:cNvSpPr/>
          <p:nvPr/>
        </p:nvSpPr>
        <p:spPr>
          <a:xfrm flipH="false" flipV="false" rot="0">
            <a:off x="265248" y="162697"/>
            <a:ext cx="17757504" cy="5967503"/>
          </a:xfrm>
          <a:custGeom>
            <a:avLst/>
            <a:gdLst/>
            <a:ahLst/>
            <a:cxnLst/>
            <a:rect r="r" b="b" t="t" l="l"/>
            <a:pathLst>
              <a:path h="5967503" w="17757504">
                <a:moveTo>
                  <a:pt x="0" y="0"/>
                </a:moveTo>
                <a:lnTo>
                  <a:pt x="17757504" y="0"/>
                </a:lnTo>
                <a:lnTo>
                  <a:pt x="17757504" y="5967503"/>
                </a:lnTo>
                <a:lnTo>
                  <a:pt x="0" y="5967503"/>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
            </a:blip>
            <a:stretch>
              <a:fillRect l="0" t="-9259" r="0" b="-9259"/>
            </a:stretch>
          </a:blipFill>
        </p:spPr>
      </p:sp>
      <p:sp>
        <p:nvSpPr>
          <p:cNvPr name="Freeform 3" id="3"/>
          <p:cNvSpPr/>
          <p:nvPr/>
        </p:nvSpPr>
        <p:spPr>
          <a:xfrm flipH="false" flipV="false" rot="0">
            <a:off x="17031198" y="764931"/>
            <a:ext cx="456205" cy="263769"/>
          </a:xfrm>
          <a:custGeom>
            <a:avLst/>
            <a:gdLst/>
            <a:ahLst/>
            <a:cxnLst/>
            <a:rect r="r" b="b" t="t" l="l"/>
            <a:pathLst>
              <a:path h="263769" w="456205">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rot="0">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grpSp>
        <p:nvGrpSpPr>
          <p:cNvPr name="Group 6" id="6"/>
          <p:cNvGrpSpPr/>
          <p:nvPr/>
        </p:nvGrpSpPr>
        <p:grpSpPr>
          <a:xfrm rot="0">
            <a:off x="14495953" y="5711639"/>
            <a:ext cx="2763347" cy="953983"/>
            <a:chOff x="0" y="0"/>
            <a:chExt cx="4773358" cy="1647893"/>
          </a:xfrm>
        </p:grpSpPr>
        <p:sp>
          <p:nvSpPr>
            <p:cNvPr name="Freeform 7" id="7"/>
            <p:cNvSpPr/>
            <p:nvPr/>
          </p:nvSpPr>
          <p:spPr>
            <a:xfrm flipH="false" flipV="false" rot="0">
              <a:off x="0" y="0"/>
              <a:ext cx="4773358" cy="1647893"/>
            </a:xfrm>
            <a:custGeom>
              <a:avLst/>
              <a:gdLst/>
              <a:ahLst/>
              <a:cxnLst/>
              <a:rect r="r" b="b" t="t" l="l"/>
              <a:pathLst>
                <a:path h="1647893" w="4773358">
                  <a:moveTo>
                    <a:pt x="0" y="0"/>
                  </a:moveTo>
                  <a:lnTo>
                    <a:pt x="4773358" y="0"/>
                  </a:lnTo>
                  <a:lnTo>
                    <a:pt x="4773358" y="1647893"/>
                  </a:lnTo>
                  <a:lnTo>
                    <a:pt x="0" y="1647893"/>
                  </a:lnTo>
                  <a:close/>
                </a:path>
              </a:pathLst>
            </a:custGeom>
            <a:solidFill>
              <a:srgbClr val="000000"/>
            </a:solidFill>
          </p:spPr>
        </p:sp>
      </p:grpSp>
      <p:sp>
        <p:nvSpPr>
          <p:cNvPr name="TextBox 8" id="8"/>
          <p:cNvSpPr txBox="true"/>
          <p:nvPr/>
        </p:nvSpPr>
        <p:spPr>
          <a:xfrm rot="0">
            <a:off x="1047640" y="8963764"/>
            <a:ext cx="1349143" cy="488315"/>
          </a:xfrm>
          <a:prstGeom prst="rect">
            <a:avLst/>
          </a:prstGeom>
        </p:spPr>
        <p:txBody>
          <a:bodyPr anchor="t" rtlCol="false" tIns="0" lIns="0" bIns="0" rIns="0">
            <a:spAutoFit/>
          </a:bodyPr>
          <a:lstStyle/>
          <a:p>
            <a:pPr>
              <a:lnSpc>
                <a:spcPts val="1960"/>
              </a:lnSpc>
            </a:pPr>
            <a:r>
              <a:rPr lang="en-US" sz="1400">
                <a:solidFill>
                  <a:srgbClr val="171616"/>
                </a:solidFill>
                <a:latin typeface="Open Sans"/>
              </a:rPr>
              <a:t>2022</a:t>
            </a:r>
          </a:p>
          <a:p>
            <a:pPr>
              <a:lnSpc>
                <a:spcPts val="1960"/>
              </a:lnSpc>
              <a:spcBef>
                <a:spcPct val="0"/>
              </a:spcBef>
            </a:pPr>
            <a:r>
              <a:rPr lang="en-US" sz="1400">
                <a:solidFill>
                  <a:srgbClr val="171616"/>
                </a:solidFill>
                <a:latin typeface="Open Sans"/>
              </a:rPr>
              <a:t>Company</a:t>
            </a:r>
          </a:p>
        </p:txBody>
      </p:sp>
      <p:sp>
        <p:nvSpPr>
          <p:cNvPr name="TextBox 9" id="9"/>
          <p:cNvSpPr txBox="true"/>
          <p:nvPr/>
        </p:nvSpPr>
        <p:spPr>
          <a:xfrm rot="0">
            <a:off x="1749446" y="660156"/>
            <a:ext cx="15826784" cy="863600"/>
          </a:xfrm>
          <a:prstGeom prst="rect">
            <a:avLst/>
          </a:prstGeom>
        </p:spPr>
        <p:txBody>
          <a:bodyPr anchor="t" rtlCol="false" tIns="0" lIns="0" bIns="0" rIns="0">
            <a:spAutoFit/>
          </a:bodyPr>
          <a:lstStyle/>
          <a:p>
            <a:pPr>
              <a:lnSpc>
                <a:spcPts val="7000"/>
              </a:lnSpc>
              <a:spcBef>
                <a:spcPct val="0"/>
              </a:spcBef>
            </a:pPr>
            <a:r>
              <a:rPr lang="en-US" sz="5000">
                <a:solidFill>
                  <a:srgbClr val="000000"/>
                </a:solidFill>
                <a:latin typeface="Canva Sans Bold"/>
              </a:rPr>
              <a:t>CỤ THỂ ĐƯỢC CHIA THÀNH 3 NHÓM CƠ BẢN</a:t>
            </a:r>
          </a:p>
        </p:txBody>
      </p:sp>
      <p:grpSp>
        <p:nvGrpSpPr>
          <p:cNvPr name="Group 10" id="10"/>
          <p:cNvGrpSpPr/>
          <p:nvPr/>
        </p:nvGrpSpPr>
        <p:grpSpPr>
          <a:xfrm rot="0">
            <a:off x="259773" y="5820887"/>
            <a:ext cx="3498893" cy="1106274"/>
            <a:chOff x="0" y="0"/>
            <a:chExt cx="4665190" cy="1475032"/>
          </a:xfrm>
        </p:grpSpPr>
        <p:grpSp>
          <p:nvGrpSpPr>
            <p:cNvPr name="Group 11" id="11"/>
            <p:cNvGrpSpPr/>
            <p:nvPr/>
          </p:nvGrpSpPr>
          <p:grpSpPr>
            <a:xfrm rot="0">
              <a:off x="0" y="0"/>
              <a:ext cx="4665190" cy="1475032"/>
              <a:chOff x="0" y="0"/>
              <a:chExt cx="909026" cy="287414"/>
            </a:xfrm>
          </p:grpSpPr>
          <p:sp>
            <p:nvSpPr>
              <p:cNvPr name="Freeform 12" id="12"/>
              <p:cNvSpPr/>
              <p:nvPr/>
            </p:nvSpPr>
            <p:spPr>
              <a:xfrm flipH="false" flipV="false" rot="0">
                <a:off x="0" y="0"/>
                <a:ext cx="909026" cy="287414"/>
              </a:xfrm>
              <a:custGeom>
                <a:avLst/>
                <a:gdLst/>
                <a:ahLst/>
                <a:cxnLst/>
                <a:rect r="r" b="b" t="t" l="l"/>
                <a:pathLst>
                  <a:path h="287414" w="909026">
                    <a:moveTo>
                      <a:pt x="86294" y="0"/>
                    </a:moveTo>
                    <a:lnTo>
                      <a:pt x="822731" y="0"/>
                    </a:lnTo>
                    <a:cubicBezTo>
                      <a:pt x="870390" y="0"/>
                      <a:pt x="909026" y="38635"/>
                      <a:pt x="909026" y="86294"/>
                    </a:cubicBezTo>
                    <a:lnTo>
                      <a:pt x="909026" y="201120"/>
                    </a:lnTo>
                    <a:cubicBezTo>
                      <a:pt x="909026" y="248779"/>
                      <a:pt x="870390" y="287414"/>
                      <a:pt x="822731" y="287414"/>
                    </a:cubicBezTo>
                    <a:lnTo>
                      <a:pt x="86294" y="287414"/>
                    </a:lnTo>
                    <a:cubicBezTo>
                      <a:pt x="38635" y="287414"/>
                      <a:pt x="0" y="248779"/>
                      <a:pt x="0" y="201120"/>
                    </a:cubicBezTo>
                    <a:lnTo>
                      <a:pt x="0" y="86294"/>
                    </a:lnTo>
                    <a:cubicBezTo>
                      <a:pt x="0" y="38635"/>
                      <a:pt x="38635" y="0"/>
                      <a:pt x="86294" y="0"/>
                    </a:cubicBezTo>
                    <a:close/>
                  </a:path>
                </a:pathLst>
              </a:custGeom>
              <a:solidFill>
                <a:srgbClr val="FFFFFF"/>
              </a:solidFill>
              <a:ln w="28575" cap="rnd">
                <a:solidFill>
                  <a:srgbClr val="000000"/>
                </a:solidFill>
                <a:prstDash val="solid"/>
                <a:round/>
              </a:ln>
            </p:spPr>
          </p:sp>
          <p:sp>
            <p:nvSpPr>
              <p:cNvPr name="TextBox 13" id="13"/>
              <p:cNvSpPr txBox="true"/>
              <p:nvPr/>
            </p:nvSpPr>
            <p:spPr>
              <a:xfrm>
                <a:off x="0" y="-28575"/>
                <a:ext cx="909026" cy="315989"/>
              </a:xfrm>
              <a:prstGeom prst="rect">
                <a:avLst/>
              </a:prstGeom>
            </p:spPr>
            <p:txBody>
              <a:bodyPr anchor="ctr" rtlCol="false" tIns="50800" lIns="50800" bIns="50800" rIns="50800"/>
              <a:lstStyle/>
              <a:p>
                <a:pPr algn="ctr">
                  <a:lnSpc>
                    <a:spcPts val="1960"/>
                  </a:lnSpc>
                </a:pPr>
              </a:p>
            </p:txBody>
          </p:sp>
        </p:grpSp>
        <p:sp>
          <p:nvSpPr>
            <p:cNvPr name="TextBox 14" id="14"/>
            <p:cNvSpPr txBox="true"/>
            <p:nvPr/>
          </p:nvSpPr>
          <p:spPr>
            <a:xfrm rot="0">
              <a:off x="2332595" y="224363"/>
              <a:ext cx="2196699" cy="988207"/>
            </a:xfrm>
            <a:prstGeom prst="rect">
              <a:avLst/>
            </a:prstGeom>
          </p:spPr>
          <p:txBody>
            <a:bodyPr anchor="t" rtlCol="false" tIns="0" lIns="0" bIns="0" rIns="0">
              <a:spAutoFit/>
            </a:bodyPr>
            <a:lstStyle/>
            <a:p>
              <a:pPr>
                <a:lnSpc>
                  <a:spcPts val="3093"/>
                </a:lnSpc>
                <a:spcBef>
                  <a:spcPct val="0"/>
                </a:spcBef>
              </a:pPr>
              <a:r>
                <a:rPr lang="en-US" sz="2209">
                  <a:solidFill>
                    <a:srgbClr val="171616"/>
                  </a:solidFill>
                  <a:latin typeface="Canva Sans Bold"/>
                </a:rPr>
                <a:t>Customer Login Type </a:t>
              </a:r>
            </a:p>
          </p:txBody>
        </p:sp>
        <p:sp>
          <p:nvSpPr>
            <p:cNvPr name="TextBox 15" id="15"/>
            <p:cNvSpPr txBox="true"/>
            <p:nvPr/>
          </p:nvSpPr>
          <p:spPr>
            <a:xfrm rot="0">
              <a:off x="541706" y="105522"/>
              <a:ext cx="1014701" cy="1159214"/>
            </a:xfrm>
            <a:prstGeom prst="rect">
              <a:avLst/>
            </a:prstGeom>
          </p:spPr>
          <p:txBody>
            <a:bodyPr anchor="t" rtlCol="false" tIns="0" lIns="0" bIns="0" rIns="0">
              <a:spAutoFit/>
            </a:bodyPr>
            <a:lstStyle/>
            <a:p>
              <a:pPr algn="ctr">
                <a:lnSpc>
                  <a:spcPts val="7336"/>
                </a:lnSpc>
                <a:spcBef>
                  <a:spcPct val="0"/>
                </a:spcBef>
              </a:pPr>
              <a:r>
                <a:rPr lang="en-US" sz="5240">
                  <a:solidFill>
                    <a:srgbClr val="9496C2"/>
                  </a:solidFill>
                  <a:latin typeface="Open Sans"/>
                </a:rPr>
                <a:t>04</a:t>
              </a:r>
            </a:p>
          </p:txBody>
        </p:sp>
        <p:sp>
          <p:nvSpPr>
            <p:cNvPr name="TextBox 16" id="16"/>
            <p:cNvSpPr txBox="true"/>
            <p:nvPr/>
          </p:nvSpPr>
          <p:spPr>
            <a:xfrm rot="0">
              <a:off x="1303129" y="568180"/>
              <a:ext cx="506557" cy="578019"/>
            </a:xfrm>
            <a:prstGeom prst="rect">
              <a:avLst/>
            </a:prstGeom>
          </p:spPr>
          <p:txBody>
            <a:bodyPr anchor="t" rtlCol="false" tIns="0" lIns="0" bIns="0" rIns="0">
              <a:spAutoFit/>
            </a:bodyPr>
            <a:lstStyle/>
            <a:p>
              <a:pPr algn="ctr">
                <a:lnSpc>
                  <a:spcPts val="3667"/>
                </a:lnSpc>
                <a:spcBef>
                  <a:spcPct val="0"/>
                </a:spcBef>
              </a:pPr>
              <a:r>
                <a:rPr lang="en-US" sz="2619">
                  <a:solidFill>
                    <a:srgbClr val="292EAD"/>
                  </a:solidFill>
                  <a:latin typeface="Open Sans Bold"/>
                </a:rPr>
                <a:t>04</a:t>
              </a:r>
            </a:p>
          </p:txBody>
        </p:sp>
      </p:grpSp>
      <p:grpSp>
        <p:nvGrpSpPr>
          <p:cNvPr name="Group 17" id="17"/>
          <p:cNvGrpSpPr/>
          <p:nvPr/>
        </p:nvGrpSpPr>
        <p:grpSpPr>
          <a:xfrm rot="0">
            <a:off x="259773" y="1835893"/>
            <a:ext cx="3498893" cy="1106274"/>
            <a:chOff x="0" y="0"/>
            <a:chExt cx="4665190" cy="1475032"/>
          </a:xfrm>
        </p:grpSpPr>
        <p:grpSp>
          <p:nvGrpSpPr>
            <p:cNvPr name="Group 18" id="18"/>
            <p:cNvGrpSpPr/>
            <p:nvPr/>
          </p:nvGrpSpPr>
          <p:grpSpPr>
            <a:xfrm rot="0">
              <a:off x="0" y="0"/>
              <a:ext cx="4665190" cy="1475032"/>
              <a:chOff x="0" y="0"/>
              <a:chExt cx="909026" cy="287414"/>
            </a:xfrm>
          </p:grpSpPr>
          <p:sp>
            <p:nvSpPr>
              <p:cNvPr name="Freeform 19" id="19"/>
              <p:cNvSpPr/>
              <p:nvPr/>
            </p:nvSpPr>
            <p:spPr>
              <a:xfrm flipH="false" flipV="false" rot="0">
                <a:off x="0" y="0"/>
                <a:ext cx="909026" cy="287414"/>
              </a:xfrm>
              <a:custGeom>
                <a:avLst/>
                <a:gdLst/>
                <a:ahLst/>
                <a:cxnLst/>
                <a:rect r="r" b="b" t="t" l="l"/>
                <a:pathLst>
                  <a:path h="287414" w="909026">
                    <a:moveTo>
                      <a:pt x="86294" y="0"/>
                    </a:moveTo>
                    <a:lnTo>
                      <a:pt x="822731" y="0"/>
                    </a:lnTo>
                    <a:cubicBezTo>
                      <a:pt x="870390" y="0"/>
                      <a:pt x="909026" y="38635"/>
                      <a:pt x="909026" y="86294"/>
                    </a:cubicBezTo>
                    <a:lnTo>
                      <a:pt x="909026" y="201120"/>
                    </a:lnTo>
                    <a:cubicBezTo>
                      <a:pt x="909026" y="248779"/>
                      <a:pt x="870390" y="287414"/>
                      <a:pt x="822731" y="287414"/>
                    </a:cubicBezTo>
                    <a:lnTo>
                      <a:pt x="86294" y="287414"/>
                    </a:lnTo>
                    <a:cubicBezTo>
                      <a:pt x="38635" y="287414"/>
                      <a:pt x="0" y="248779"/>
                      <a:pt x="0" y="201120"/>
                    </a:cubicBezTo>
                    <a:lnTo>
                      <a:pt x="0" y="86294"/>
                    </a:lnTo>
                    <a:cubicBezTo>
                      <a:pt x="0" y="38635"/>
                      <a:pt x="38635" y="0"/>
                      <a:pt x="86294" y="0"/>
                    </a:cubicBezTo>
                    <a:close/>
                  </a:path>
                </a:pathLst>
              </a:custGeom>
              <a:solidFill>
                <a:srgbClr val="FFFFFF"/>
              </a:solidFill>
              <a:ln w="28575" cap="rnd">
                <a:solidFill>
                  <a:srgbClr val="000000"/>
                </a:solidFill>
                <a:prstDash val="solid"/>
                <a:round/>
              </a:ln>
            </p:spPr>
          </p:sp>
          <p:sp>
            <p:nvSpPr>
              <p:cNvPr name="TextBox 20" id="20"/>
              <p:cNvSpPr txBox="true"/>
              <p:nvPr/>
            </p:nvSpPr>
            <p:spPr>
              <a:xfrm>
                <a:off x="0" y="-28575"/>
                <a:ext cx="909026" cy="315989"/>
              </a:xfrm>
              <a:prstGeom prst="rect">
                <a:avLst/>
              </a:prstGeom>
            </p:spPr>
            <p:txBody>
              <a:bodyPr anchor="ctr" rtlCol="false" tIns="50800" lIns="50800" bIns="50800" rIns="50800"/>
              <a:lstStyle/>
              <a:p>
                <a:pPr algn="ctr">
                  <a:lnSpc>
                    <a:spcPts val="1960"/>
                  </a:lnSpc>
                </a:pPr>
              </a:p>
            </p:txBody>
          </p:sp>
        </p:grpSp>
        <p:sp>
          <p:nvSpPr>
            <p:cNvPr name="TextBox 21" id="21"/>
            <p:cNvSpPr txBox="true"/>
            <p:nvPr/>
          </p:nvSpPr>
          <p:spPr>
            <a:xfrm rot="0">
              <a:off x="2332595" y="234144"/>
              <a:ext cx="1817017" cy="1036532"/>
            </a:xfrm>
            <a:prstGeom prst="rect">
              <a:avLst/>
            </a:prstGeom>
          </p:spPr>
          <p:txBody>
            <a:bodyPr anchor="t" rtlCol="false" tIns="0" lIns="0" bIns="0" rIns="0">
              <a:spAutoFit/>
            </a:bodyPr>
            <a:lstStyle/>
            <a:p>
              <a:pPr>
                <a:lnSpc>
                  <a:spcPts val="3220"/>
                </a:lnSpc>
                <a:spcBef>
                  <a:spcPct val="0"/>
                </a:spcBef>
              </a:pPr>
              <a:r>
                <a:rPr lang="en-US" sz="2300">
                  <a:solidFill>
                    <a:srgbClr val="171616"/>
                  </a:solidFill>
                  <a:latin typeface="Canva Sans Bold"/>
                </a:rPr>
                <a:t>Product Category</a:t>
              </a:r>
            </a:p>
          </p:txBody>
        </p:sp>
        <p:sp>
          <p:nvSpPr>
            <p:cNvPr name="TextBox 22" id="22"/>
            <p:cNvSpPr txBox="true"/>
            <p:nvPr/>
          </p:nvSpPr>
          <p:spPr>
            <a:xfrm rot="0">
              <a:off x="787813" y="84282"/>
              <a:ext cx="1014701" cy="1159214"/>
            </a:xfrm>
            <a:prstGeom prst="rect">
              <a:avLst/>
            </a:prstGeom>
          </p:spPr>
          <p:txBody>
            <a:bodyPr anchor="t" rtlCol="false" tIns="0" lIns="0" bIns="0" rIns="0">
              <a:spAutoFit/>
            </a:bodyPr>
            <a:lstStyle/>
            <a:p>
              <a:pPr algn="ctr">
                <a:lnSpc>
                  <a:spcPts val="7336"/>
                </a:lnSpc>
                <a:spcBef>
                  <a:spcPct val="0"/>
                </a:spcBef>
              </a:pPr>
              <a:r>
                <a:rPr lang="en-US" sz="5240">
                  <a:solidFill>
                    <a:srgbClr val="E8C3C1"/>
                  </a:solidFill>
                  <a:latin typeface="Open Sans"/>
                </a:rPr>
                <a:t>04</a:t>
              </a:r>
            </a:p>
          </p:txBody>
        </p:sp>
        <p:sp>
          <p:nvSpPr>
            <p:cNvPr name="TextBox 23" id="23"/>
            <p:cNvSpPr txBox="true"/>
            <p:nvPr/>
          </p:nvSpPr>
          <p:spPr>
            <a:xfrm rot="0">
              <a:off x="1477746" y="622383"/>
              <a:ext cx="506557" cy="578019"/>
            </a:xfrm>
            <a:prstGeom prst="rect">
              <a:avLst/>
            </a:prstGeom>
          </p:spPr>
          <p:txBody>
            <a:bodyPr anchor="t" rtlCol="false" tIns="0" lIns="0" bIns="0" rIns="0">
              <a:spAutoFit/>
            </a:bodyPr>
            <a:lstStyle/>
            <a:p>
              <a:pPr algn="ctr">
                <a:lnSpc>
                  <a:spcPts val="3667"/>
                </a:lnSpc>
                <a:spcBef>
                  <a:spcPct val="0"/>
                </a:spcBef>
              </a:pPr>
              <a:r>
                <a:rPr lang="en-US" sz="2619">
                  <a:solidFill>
                    <a:srgbClr val="F14D40"/>
                  </a:solidFill>
                  <a:latin typeface="Open Sans Bold"/>
                </a:rPr>
                <a:t>04</a:t>
              </a:r>
            </a:p>
          </p:txBody>
        </p:sp>
      </p:grpSp>
      <p:grpSp>
        <p:nvGrpSpPr>
          <p:cNvPr name="Group 24" id="24"/>
          <p:cNvGrpSpPr/>
          <p:nvPr/>
        </p:nvGrpSpPr>
        <p:grpSpPr>
          <a:xfrm rot="0">
            <a:off x="259773" y="4497301"/>
            <a:ext cx="3498893" cy="1106274"/>
            <a:chOff x="0" y="0"/>
            <a:chExt cx="4665190" cy="1475032"/>
          </a:xfrm>
        </p:grpSpPr>
        <p:grpSp>
          <p:nvGrpSpPr>
            <p:cNvPr name="Group 25" id="25"/>
            <p:cNvGrpSpPr/>
            <p:nvPr/>
          </p:nvGrpSpPr>
          <p:grpSpPr>
            <a:xfrm rot="0">
              <a:off x="0" y="0"/>
              <a:ext cx="4665190" cy="1475032"/>
              <a:chOff x="0" y="0"/>
              <a:chExt cx="909026" cy="287414"/>
            </a:xfrm>
          </p:grpSpPr>
          <p:sp>
            <p:nvSpPr>
              <p:cNvPr name="Freeform 26" id="26"/>
              <p:cNvSpPr/>
              <p:nvPr/>
            </p:nvSpPr>
            <p:spPr>
              <a:xfrm flipH="false" flipV="false" rot="0">
                <a:off x="0" y="0"/>
                <a:ext cx="909026" cy="287414"/>
              </a:xfrm>
              <a:custGeom>
                <a:avLst/>
                <a:gdLst/>
                <a:ahLst/>
                <a:cxnLst/>
                <a:rect r="r" b="b" t="t" l="l"/>
                <a:pathLst>
                  <a:path h="287414" w="909026">
                    <a:moveTo>
                      <a:pt x="86294" y="0"/>
                    </a:moveTo>
                    <a:lnTo>
                      <a:pt x="822731" y="0"/>
                    </a:lnTo>
                    <a:cubicBezTo>
                      <a:pt x="870390" y="0"/>
                      <a:pt x="909026" y="38635"/>
                      <a:pt x="909026" y="86294"/>
                    </a:cubicBezTo>
                    <a:lnTo>
                      <a:pt x="909026" y="201120"/>
                    </a:lnTo>
                    <a:cubicBezTo>
                      <a:pt x="909026" y="248779"/>
                      <a:pt x="870390" y="287414"/>
                      <a:pt x="822731" y="287414"/>
                    </a:cubicBezTo>
                    <a:lnTo>
                      <a:pt x="86294" y="287414"/>
                    </a:lnTo>
                    <a:cubicBezTo>
                      <a:pt x="38635" y="287414"/>
                      <a:pt x="0" y="248779"/>
                      <a:pt x="0" y="201120"/>
                    </a:cubicBezTo>
                    <a:lnTo>
                      <a:pt x="0" y="86294"/>
                    </a:lnTo>
                    <a:cubicBezTo>
                      <a:pt x="0" y="38635"/>
                      <a:pt x="38635" y="0"/>
                      <a:pt x="86294" y="0"/>
                    </a:cubicBezTo>
                    <a:close/>
                  </a:path>
                </a:pathLst>
              </a:custGeom>
              <a:solidFill>
                <a:srgbClr val="FFFFFF"/>
              </a:solidFill>
              <a:ln w="28575" cap="rnd">
                <a:solidFill>
                  <a:srgbClr val="000000"/>
                </a:solidFill>
                <a:prstDash val="solid"/>
                <a:round/>
              </a:ln>
            </p:spPr>
          </p:sp>
          <p:sp>
            <p:nvSpPr>
              <p:cNvPr name="TextBox 27" id="27"/>
              <p:cNvSpPr txBox="true"/>
              <p:nvPr/>
            </p:nvSpPr>
            <p:spPr>
              <a:xfrm>
                <a:off x="0" y="-28575"/>
                <a:ext cx="909026" cy="315989"/>
              </a:xfrm>
              <a:prstGeom prst="rect">
                <a:avLst/>
              </a:prstGeom>
            </p:spPr>
            <p:txBody>
              <a:bodyPr anchor="ctr" rtlCol="false" tIns="50800" lIns="50800" bIns="50800" rIns="50800"/>
              <a:lstStyle/>
              <a:p>
                <a:pPr algn="ctr">
                  <a:lnSpc>
                    <a:spcPts val="1960"/>
                  </a:lnSpc>
                </a:pPr>
              </a:p>
            </p:txBody>
          </p:sp>
        </p:grpSp>
        <p:sp>
          <p:nvSpPr>
            <p:cNvPr name="TextBox 28" id="28"/>
            <p:cNvSpPr txBox="true"/>
            <p:nvPr/>
          </p:nvSpPr>
          <p:spPr>
            <a:xfrm rot="0">
              <a:off x="2332595" y="224363"/>
              <a:ext cx="2196699" cy="988207"/>
            </a:xfrm>
            <a:prstGeom prst="rect">
              <a:avLst/>
            </a:prstGeom>
          </p:spPr>
          <p:txBody>
            <a:bodyPr anchor="t" rtlCol="false" tIns="0" lIns="0" bIns="0" rIns="0">
              <a:spAutoFit/>
            </a:bodyPr>
            <a:lstStyle/>
            <a:p>
              <a:pPr>
                <a:lnSpc>
                  <a:spcPts val="3093"/>
                </a:lnSpc>
                <a:spcBef>
                  <a:spcPct val="0"/>
                </a:spcBef>
              </a:pPr>
              <a:r>
                <a:rPr lang="en-US" sz="2209">
                  <a:solidFill>
                    <a:srgbClr val="171616"/>
                  </a:solidFill>
                  <a:latin typeface="Canva Sans Bold"/>
                </a:rPr>
                <a:t>Device Type</a:t>
              </a:r>
            </a:p>
          </p:txBody>
        </p:sp>
        <p:sp>
          <p:nvSpPr>
            <p:cNvPr name="TextBox 29" id="29"/>
            <p:cNvSpPr txBox="true"/>
            <p:nvPr/>
          </p:nvSpPr>
          <p:spPr>
            <a:xfrm rot="0">
              <a:off x="541706" y="105522"/>
              <a:ext cx="1014701" cy="1159214"/>
            </a:xfrm>
            <a:prstGeom prst="rect">
              <a:avLst/>
            </a:prstGeom>
          </p:spPr>
          <p:txBody>
            <a:bodyPr anchor="t" rtlCol="false" tIns="0" lIns="0" bIns="0" rIns="0">
              <a:spAutoFit/>
            </a:bodyPr>
            <a:lstStyle/>
            <a:p>
              <a:pPr algn="ctr">
                <a:lnSpc>
                  <a:spcPts val="7336"/>
                </a:lnSpc>
                <a:spcBef>
                  <a:spcPct val="0"/>
                </a:spcBef>
              </a:pPr>
              <a:r>
                <a:rPr lang="en-US" sz="5240">
                  <a:solidFill>
                    <a:srgbClr val="AFE4CB"/>
                  </a:solidFill>
                  <a:latin typeface="Open Sans"/>
                </a:rPr>
                <a:t>02</a:t>
              </a:r>
            </a:p>
          </p:txBody>
        </p:sp>
        <p:sp>
          <p:nvSpPr>
            <p:cNvPr name="TextBox 30" id="30"/>
            <p:cNvSpPr txBox="true"/>
            <p:nvPr/>
          </p:nvSpPr>
          <p:spPr>
            <a:xfrm rot="0">
              <a:off x="1303129" y="568180"/>
              <a:ext cx="506557" cy="578019"/>
            </a:xfrm>
            <a:prstGeom prst="rect">
              <a:avLst/>
            </a:prstGeom>
          </p:spPr>
          <p:txBody>
            <a:bodyPr anchor="t" rtlCol="false" tIns="0" lIns="0" bIns="0" rIns="0">
              <a:spAutoFit/>
            </a:bodyPr>
            <a:lstStyle/>
            <a:p>
              <a:pPr algn="ctr">
                <a:lnSpc>
                  <a:spcPts val="3667"/>
                </a:lnSpc>
                <a:spcBef>
                  <a:spcPct val="0"/>
                </a:spcBef>
              </a:pPr>
              <a:r>
                <a:rPr lang="en-US" sz="2619">
                  <a:solidFill>
                    <a:srgbClr val="00BF63"/>
                  </a:solidFill>
                  <a:latin typeface="Open Sans Bold"/>
                </a:rPr>
                <a:t>02</a:t>
              </a:r>
            </a:p>
          </p:txBody>
        </p:sp>
      </p:grpSp>
      <p:grpSp>
        <p:nvGrpSpPr>
          <p:cNvPr name="Group 31" id="31"/>
          <p:cNvGrpSpPr/>
          <p:nvPr/>
        </p:nvGrpSpPr>
        <p:grpSpPr>
          <a:xfrm rot="0">
            <a:off x="259773" y="8481111"/>
            <a:ext cx="3498893" cy="1106274"/>
            <a:chOff x="0" y="0"/>
            <a:chExt cx="4665190" cy="1475032"/>
          </a:xfrm>
        </p:grpSpPr>
        <p:grpSp>
          <p:nvGrpSpPr>
            <p:cNvPr name="Group 32" id="32"/>
            <p:cNvGrpSpPr/>
            <p:nvPr/>
          </p:nvGrpSpPr>
          <p:grpSpPr>
            <a:xfrm rot="0">
              <a:off x="0" y="0"/>
              <a:ext cx="4665190" cy="1475032"/>
              <a:chOff x="0" y="0"/>
              <a:chExt cx="909026" cy="287414"/>
            </a:xfrm>
          </p:grpSpPr>
          <p:sp>
            <p:nvSpPr>
              <p:cNvPr name="Freeform 33" id="33"/>
              <p:cNvSpPr/>
              <p:nvPr/>
            </p:nvSpPr>
            <p:spPr>
              <a:xfrm flipH="false" flipV="false" rot="0">
                <a:off x="0" y="0"/>
                <a:ext cx="909026" cy="287414"/>
              </a:xfrm>
              <a:custGeom>
                <a:avLst/>
                <a:gdLst/>
                <a:ahLst/>
                <a:cxnLst/>
                <a:rect r="r" b="b" t="t" l="l"/>
                <a:pathLst>
                  <a:path h="287414" w="909026">
                    <a:moveTo>
                      <a:pt x="86294" y="0"/>
                    </a:moveTo>
                    <a:lnTo>
                      <a:pt x="822731" y="0"/>
                    </a:lnTo>
                    <a:cubicBezTo>
                      <a:pt x="870390" y="0"/>
                      <a:pt x="909026" y="38635"/>
                      <a:pt x="909026" y="86294"/>
                    </a:cubicBezTo>
                    <a:lnTo>
                      <a:pt x="909026" y="201120"/>
                    </a:lnTo>
                    <a:cubicBezTo>
                      <a:pt x="909026" y="248779"/>
                      <a:pt x="870390" y="287414"/>
                      <a:pt x="822731" y="287414"/>
                    </a:cubicBezTo>
                    <a:lnTo>
                      <a:pt x="86294" y="287414"/>
                    </a:lnTo>
                    <a:cubicBezTo>
                      <a:pt x="38635" y="287414"/>
                      <a:pt x="0" y="248779"/>
                      <a:pt x="0" y="201120"/>
                    </a:cubicBezTo>
                    <a:lnTo>
                      <a:pt x="0" y="86294"/>
                    </a:lnTo>
                    <a:cubicBezTo>
                      <a:pt x="0" y="38635"/>
                      <a:pt x="38635" y="0"/>
                      <a:pt x="86294" y="0"/>
                    </a:cubicBezTo>
                    <a:close/>
                  </a:path>
                </a:pathLst>
              </a:custGeom>
              <a:solidFill>
                <a:srgbClr val="FFFFFF"/>
              </a:solidFill>
              <a:ln w="28575" cap="rnd">
                <a:solidFill>
                  <a:srgbClr val="000000"/>
                </a:solidFill>
                <a:prstDash val="solid"/>
                <a:round/>
              </a:ln>
            </p:spPr>
          </p:sp>
          <p:sp>
            <p:nvSpPr>
              <p:cNvPr name="TextBox 34" id="34"/>
              <p:cNvSpPr txBox="true"/>
              <p:nvPr/>
            </p:nvSpPr>
            <p:spPr>
              <a:xfrm>
                <a:off x="0" y="-28575"/>
                <a:ext cx="909026" cy="315989"/>
              </a:xfrm>
              <a:prstGeom prst="rect">
                <a:avLst/>
              </a:prstGeom>
            </p:spPr>
            <p:txBody>
              <a:bodyPr anchor="ctr" rtlCol="false" tIns="50800" lIns="50800" bIns="50800" rIns="50800"/>
              <a:lstStyle/>
              <a:p>
                <a:pPr algn="ctr">
                  <a:lnSpc>
                    <a:spcPts val="1960"/>
                  </a:lnSpc>
                </a:pPr>
              </a:p>
            </p:txBody>
          </p:sp>
        </p:grpSp>
        <p:sp>
          <p:nvSpPr>
            <p:cNvPr name="TextBox 35" id="35"/>
            <p:cNvSpPr txBox="true"/>
            <p:nvPr/>
          </p:nvSpPr>
          <p:spPr>
            <a:xfrm rot="0">
              <a:off x="2332595" y="224363"/>
              <a:ext cx="2196699" cy="988207"/>
            </a:xfrm>
            <a:prstGeom prst="rect">
              <a:avLst/>
            </a:prstGeom>
          </p:spPr>
          <p:txBody>
            <a:bodyPr anchor="t" rtlCol="false" tIns="0" lIns="0" bIns="0" rIns="0">
              <a:spAutoFit/>
            </a:bodyPr>
            <a:lstStyle/>
            <a:p>
              <a:pPr>
                <a:lnSpc>
                  <a:spcPts val="3093"/>
                </a:lnSpc>
                <a:spcBef>
                  <a:spcPct val="0"/>
                </a:spcBef>
              </a:pPr>
              <a:r>
                <a:rPr lang="en-US" sz="2209">
                  <a:solidFill>
                    <a:srgbClr val="171616"/>
                  </a:solidFill>
                  <a:latin typeface="Canva Sans Bold"/>
                </a:rPr>
                <a:t>Order Priority</a:t>
              </a:r>
            </a:p>
          </p:txBody>
        </p:sp>
        <p:sp>
          <p:nvSpPr>
            <p:cNvPr name="TextBox 36" id="36"/>
            <p:cNvSpPr txBox="true"/>
            <p:nvPr/>
          </p:nvSpPr>
          <p:spPr>
            <a:xfrm rot="0">
              <a:off x="541706" y="105522"/>
              <a:ext cx="1014701" cy="1159214"/>
            </a:xfrm>
            <a:prstGeom prst="rect">
              <a:avLst/>
            </a:prstGeom>
          </p:spPr>
          <p:txBody>
            <a:bodyPr anchor="t" rtlCol="false" tIns="0" lIns="0" bIns="0" rIns="0">
              <a:spAutoFit/>
            </a:bodyPr>
            <a:lstStyle/>
            <a:p>
              <a:pPr algn="ctr">
                <a:lnSpc>
                  <a:spcPts val="7336"/>
                </a:lnSpc>
                <a:spcBef>
                  <a:spcPct val="0"/>
                </a:spcBef>
              </a:pPr>
              <a:r>
                <a:rPr lang="en-US" sz="5240">
                  <a:solidFill>
                    <a:srgbClr val="9496C2"/>
                  </a:solidFill>
                  <a:latin typeface="Open Sans"/>
                </a:rPr>
                <a:t>04</a:t>
              </a:r>
            </a:p>
          </p:txBody>
        </p:sp>
        <p:sp>
          <p:nvSpPr>
            <p:cNvPr name="TextBox 37" id="37"/>
            <p:cNvSpPr txBox="true"/>
            <p:nvPr/>
          </p:nvSpPr>
          <p:spPr>
            <a:xfrm rot="0">
              <a:off x="1303129" y="568180"/>
              <a:ext cx="506557" cy="578019"/>
            </a:xfrm>
            <a:prstGeom prst="rect">
              <a:avLst/>
            </a:prstGeom>
          </p:spPr>
          <p:txBody>
            <a:bodyPr anchor="t" rtlCol="false" tIns="0" lIns="0" bIns="0" rIns="0">
              <a:spAutoFit/>
            </a:bodyPr>
            <a:lstStyle/>
            <a:p>
              <a:pPr algn="ctr">
                <a:lnSpc>
                  <a:spcPts val="3667"/>
                </a:lnSpc>
                <a:spcBef>
                  <a:spcPct val="0"/>
                </a:spcBef>
              </a:pPr>
              <a:r>
                <a:rPr lang="en-US" sz="2619">
                  <a:solidFill>
                    <a:srgbClr val="292EAD"/>
                  </a:solidFill>
                  <a:latin typeface="Open Sans Bold"/>
                </a:rPr>
                <a:t>04</a:t>
              </a:r>
            </a:p>
          </p:txBody>
        </p:sp>
      </p:grpSp>
      <p:grpSp>
        <p:nvGrpSpPr>
          <p:cNvPr name="Group 38" id="38"/>
          <p:cNvGrpSpPr/>
          <p:nvPr/>
        </p:nvGrpSpPr>
        <p:grpSpPr>
          <a:xfrm rot="0">
            <a:off x="259773" y="3192491"/>
            <a:ext cx="3498893" cy="1106274"/>
            <a:chOff x="0" y="0"/>
            <a:chExt cx="4665190" cy="1475032"/>
          </a:xfrm>
        </p:grpSpPr>
        <p:grpSp>
          <p:nvGrpSpPr>
            <p:cNvPr name="Group 39" id="39"/>
            <p:cNvGrpSpPr/>
            <p:nvPr/>
          </p:nvGrpSpPr>
          <p:grpSpPr>
            <a:xfrm rot="0">
              <a:off x="0" y="0"/>
              <a:ext cx="4665190" cy="1475032"/>
              <a:chOff x="0" y="0"/>
              <a:chExt cx="909026" cy="287414"/>
            </a:xfrm>
          </p:grpSpPr>
          <p:sp>
            <p:nvSpPr>
              <p:cNvPr name="Freeform 40" id="40"/>
              <p:cNvSpPr/>
              <p:nvPr/>
            </p:nvSpPr>
            <p:spPr>
              <a:xfrm flipH="false" flipV="false" rot="0">
                <a:off x="0" y="0"/>
                <a:ext cx="909026" cy="287414"/>
              </a:xfrm>
              <a:custGeom>
                <a:avLst/>
                <a:gdLst/>
                <a:ahLst/>
                <a:cxnLst/>
                <a:rect r="r" b="b" t="t" l="l"/>
                <a:pathLst>
                  <a:path h="287414" w="909026">
                    <a:moveTo>
                      <a:pt x="86294" y="0"/>
                    </a:moveTo>
                    <a:lnTo>
                      <a:pt x="822731" y="0"/>
                    </a:lnTo>
                    <a:cubicBezTo>
                      <a:pt x="870390" y="0"/>
                      <a:pt x="909026" y="38635"/>
                      <a:pt x="909026" y="86294"/>
                    </a:cubicBezTo>
                    <a:lnTo>
                      <a:pt x="909026" y="201120"/>
                    </a:lnTo>
                    <a:cubicBezTo>
                      <a:pt x="909026" y="248779"/>
                      <a:pt x="870390" y="287414"/>
                      <a:pt x="822731" y="287414"/>
                    </a:cubicBezTo>
                    <a:lnTo>
                      <a:pt x="86294" y="287414"/>
                    </a:lnTo>
                    <a:cubicBezTo>
                      <a:pt x="38635" y="287414"/>
                      <a:pt x="0" y="248779"/>
                      <a:pt x="0" y="201120"/>
                    </a:cubicBezTo>
                    <a:lnTo>
                      <a:pt x="0" y="86294"/>
                    </a:lnTo>
                    <a:cubicBezTo>
                      <a:pt x="0" y="38635"/>
                      <a:pt x="38635" y="0"/>
                      <a:pt x="86294" y="0"/>
                    </a:cubicBezTo>
                    <a:close/>
                  </a:path>
                </a:pathLst>
              </a:custGeom>
              <a:solidFill>
                <a:srgbClr val="FFFFFF"/>
              </a:solidFill>
              <a:ln w="28575" cap="rnd">
                <a:solidFill>
                  <a:srgbClr val="000000"/>
                </a:solidFill>
                <a:prstDash val="solid"/>
                <a:round/>
              </a:ln>
            </p:spPr>
          </p:sp>
          <p:sp>
            <p:nvSpPr>
              <p:cNvPr name="TextBox 41" id="41"/>
              <p:cNvSpPr txBox="true"/>
              <p:nvPr/>
            </p:nvSpPr>
            <p:spPr>
              <a:xfrm>
                <a:off x="0" y="-28575"/>
                <a:ext cx="909026" cy="315989"/>
              </a:xfrm>
              <a:prstGeom prst="rect">
                <a:avLst/>
              </a:prstGeom>
            </p:spPr>
            <p:txBody>
              <a:bodyPr anchor="ctr" rtlCol="false" tIns="50800" lIns="50800" bIns="50800" rIns="50800"/>
              <a:lstStyle/>
              <a:p>
                <a:pPr algn="ctr">
                  <a:lnSpc>
                    <a:spcPts val="1960"/>
                  </a:lnSpc>
                </a:pPr>
              </a:p>
            </p:txBody>
          </p:sp>
        </p:grpSp>
        <p:sp>
          <p:nvSpPr>
            <p:cNvPr name="TextBox 42" id="42"/>
            <p:cNvSpPr txBox="true"/>
            <p:nvPr/>
          </p:nvSpPr>
          <p:spPr>
            <a:xfrm rot="0">
              <a:off x="2332595" y="480599"/>
              <a:ext cx="2196699" cy="475735"/>
            </a:xfrm>
            <a:prstGeom prst="rect">
              <a:avLst/>
            </a:prstGeom>
          </p:spPr>
          <p:txBody>
            <a:bodyPr anchor="t" rtlCol="false" tIns="0" lIns="0" bIns="0" rIns="0">
              <a:spAutoFit/>
            </a:bodyPr>
            <a:lstStyle/>
            <a:p>
              <a:pPr>
                <a:lnSpc>
                  <a:spcPts val="3093"/>
                </a:lnSpc>
                <a:spcBef>
                  <a:spcPct val="0"/>
                </a:spcBef>
              </a:pPr>
              <a:r>
                <a:rPr lang="en-US" sz="2209">
                  <a:solidFill>
                    <a:srgbClr val="171616"/>
                  </a:solidFill>
                  <a:latin typeface="Canva Sans Bold"/>
                </a:rPr>
                <a:t>Products</a:t>
              </a:r>
            </a:p>
          </p:txBody>
        </p:sp>
        <p:sp>
          <p:nvSpPr>
            <p:cNvPr name="TextBox 43" id="43"/>
            <p:cNvSpPr txBox="true"/>
            <p:nvPr/>
          </p:nvSpPr>
          <p:spPr>
            <a:xfrm rot="0">
              <a:off x="541706" y="105522"/>
              <a:ext cx="1014701" cy="1159214"/>
            </a:xfrm>
            <a:prstGeom prst="rect">
              <a:avLst/>
            </a:prstGeom>
          </p:spPr>
          <p:txBody>
            <a:bodyPr anchor="t" rtlCol="false" tIns="0" lIns="0" bIns="0" rIns="0">
              <a:spAutoFit/>
            </a:bodyPr>
            <a:lstStyle/>
            <a:p>
              <a:pPr algn="ctr">
                <a:lnSpc>
                  <a:spcPts val="7336"/>
                </a:lnSpc>
                <a:spcBef>
                  <a:spcPct val="0"/>
                </a:spcBef>
              </a:pPr>
              <a:r>
                <a:rPr lang="en-US" sz="5240">
                  <a:solidFill>
                    <a:srgbClr val="9FCECE"/>
                  </a:solidFill>
                  <a:latin typeface="Open Sans"/>
                </a:rPr>
                <a:t>42 </a:t>
              </a:r>
            </a:p>
          </p:txBody>
        </p:sp>
        <p:sp>
          <p:nvSpPr>
            <p:cNvPr name="TextBox 44" id="44"/>
            <p:cNvSpPr txBox="true"/>
            <p:nvPr/>
          </p:nvSpPr>
          <p:spPr>
            <a:xfrm rot="0">
              <a:off x="1303129" y="568180"/>
              <a:ext cx="506557" cy="578019"/>
            </a:xfrm>
            <a:prstGeom prst="rect">
              <a:avLst/>
            </a:prstGeom>
          </p:spPr>
          <p:txBody>
            <a:bodyPr anchor="t" rtlCol="false" tIns="0" lIns="0" bIns="0" rIns="0">
              <a:spAutoFit/>
            </a:bodyPr>
            <a:lstStyle/>
            <a:p>
              <a:pPr algn="ctr">
                <a:lnSpc>
                  <a:spcPts val="3667"/>
                </a:lnSpc>
                <a:spcBef>
                  <a:spcPct val="0"/>
                </a:spcBef>
              </a:pPr>
              <a:r>
                <a:rPr lang="en-US" sz="2619">
                  <a:solidFill>
                    <a:srgbClr val="159596"/>
                  </a:solidFill>
                  <a:latin typeface="Open Sans Bold"/>
                </a:rPr>
                <a:t>42 </a:t>
              </a:r>
            </a:p>
          </p:txBody>
        </p:sp>
      </p:grpSp>
      <p:grpSp>
        <p:nvGrpSpPr>
          <p:cNvPr name="Group 45" id="45"/>
          <p:cNvGrpSpPr/>
          <p:nvPr/>
        </p:nvGrpSpPr>
        <p:grpSpPr>
          <a:xfrm rot="0">
            <a:off x="259773" y="7127186"/>
            <a:ext cx="3498893" cy="1106274"/>
            <a:chOff x="0" y="0"/>
            <a:chExt cx="4665190" cy="1475032"/>
          </a:xfrm>
        </p:grpSpPr>
        <p:grpSp>
          <p:nvGrpSpPr>
            <p:cNvPr name="Group 46" id="46"/>
            <p:cNvGrpSpPr/>
            <p:nvPr/>
          </p:nvGrpSpPr>
          <p:grpSpPr>
            <a:xfrm rot="0">
              <a:off x="0" y="0"/>
              <a:ext cx="4665190" cy="1475032"/>
              <a:chOff x="0" y="0"/>
              <a:chExt cx="909026" cy="287414"/>
            </a:xfrm>
          </p:grpSpPr>
          <p:sp>
            <p:nvSpPr>
              <p:cNvPr name="Freeform 47" id="47"/>
              <p:cNvSpPr/>
              <p:nvPr/>
            </p:nvSpPr>
            <p:spPr>
              <a:xfrm flipH="false" flipV="false" rot="0">
                <a:off x="0" y="0"/>
                <a:ext cx="909026" cy="287414"/>
              </a:xfrm>
              <a:custGeom>
                <a:avLst/>
                <a:gdLst/>
                <a:ahLst/>
                <a:cxnLst/>
                <a:rect r="r" b="b" t="t" l="l"/>
                <a:pathLst>
                  <a:path h="287414" w="909026">
                    <a:moveTo>
                      <a:pt x="86294" y="0"/>
                    </a:moveTo>
                    <a:lnTo>
                      <a:pt x="822731" y="0"/>
                    </a:lnTo>
                    <a:cubicBezTo>
                      <a:pt x="870390" y="0"/>
                      <a:pt x="909026" y="38635"/>
                      <a:pt x="909026" y="86294"/>
                    </a:cubicBezTo>
                    <a:lnTo>
                      <a:pt x="909026" y="201120"/>
                    </a:lnTo>
                    <a:cubicBezTo>
                      <a:pt x="909026" y="248779"/>
                      <a:pt x="870390" y="287414"/>
                      <a:pt x="822731" y="287414"/>
                    </a:cubicBezTo>
                    <a:lnTo>
                      <a:pt x="86294" y="287414"/>
                    </a:lnTo>
                    <a:cubicBezTo>
                      <a:pt x="38635" y="287414"/>
                      <a:pt x="0" y="248779"/>
                      <a:pt x="0" y="201120"/>
                    </a:cubicBezTo>
                    <a:lnTo>
                      <a:pt x="0" y="86294"/>
                    </a:lnTo>
                    <a:cubicBezTo>
                      <a:pt x="0" y="38635"/>
                      <a:pt x="38635" y="0"/>
                      <a:pt x="86294" y="0"/>
                    </a:cubicBezTo>
                    <a:close/>
                  </a:path>
                </a:pathLst>
              </a:custGeom>
              <a:solidFill>
                <a:srgbClr val="FFFFFF"/>
              </a:solidFill>
              <a:ln w="28575" cap="rnd">
                <a:solidFill>
                  <a:srgbClr val="000000"/>
                </a:solidFill>
                <a:prstDash val="solid"/>
                <a:round/>
              </a:ln>
            </p:spPr>
          </p:sp>
          <p:sp>
            <p:nvSpPr>
              <p:cNvPr name="TextBox 48" id="48"/>
              <p:cNvSpPr txBox="true"/>
              <p:nvPr/>
            </p:nvSpPr>
            <p:spPr>
              <a:xfrm>
                <a:off x="0" y="-28575"/>
                <a:ext cx="909026" cy="315989"/>
              </a:xfrm>
              <a:prstGeom prst="rect">
                <a:avLst/>
              </a:prstGeom>
            </p:spPr>
            <p:txBody>
              <a:bodyPr anchor="ctr" rtlCol="false" tIns="50800" lIns="50800" bIns="50800" rIns="50800"/>
              <a:lstStyle/>
              <a:p>
                <a:pPr algn="ctr">
                  <a:lnSpc>
                    <a:spcPts val="1960"/>
                  </a:lnSpc>
                </a:pPr>
              </a:p>
            </p:txBody>
          </p:sp>
        </p:grpSp>
        <p:sp>
          <p:nvSpPr>
            <p:cNvPr name="TextBox 49" id="49"/>
            <p:cNvSpPr txBox="true"/>
            <p:nvPr/>
          </p:nvSpPr>
          <p:spPr>
            <a:xfrm rot="0">
              <a:off x="2332595" y="224363"/>
              <a:ext cx="2196699" cy="988207"/>
            </a:xfrm>
            <a:prstGeom prst="rect">
              <a:avLst/>
            </a:prstGeom>
          </p:spPr>
          <p:txBody>
            <a:bodyPr anchor="t" rtlCol="false" tIns="0" lIns="0" bIns="0" rIns="0">
              <a:spAutoFit/>
            </a:bodyPr>
            <a:lstStyle/>
            <a:p>
              <a:pPr>
                <a:lnSpc>
                  <a:spcPts val="3093"/>
                </a:lnSpc>
                <a:spcBef>
                  <a:spcPct val="0"/>
                </a:spcBef>
              </a:pPr>
              <a:r>
                <a:rPr lang="en-US" sz="2209">
                  <a:solidFill>
                    <a:srgbClr val="171616"/>
                  </a:solidFill>
                  <a:latin typeface="Canva Sans Bold"/>
                </a:rPr>
                <a:t>Payment Methods</a:t>
              </a:r>
            </a:p>
          </p:txBody>
        </p:sp>
        <p:sp>
          <p:nvSpPr>
            <p:cNvPr name="TextBox 50" id="50"/>
            <p:cNvSpPr txBox="true"/>
            <p:nvPr/>
          </p:nvSpPr>
          <p:spPr>
            <a:xfrm rot="0">
              <a:off x="541706" y="105522"/>
              <a:ext cx="1014701" cy="1159214"/>
            </a:xfrm>
            <a:prstGeom prst="rect">
              <a:avLst/>
            </a:prstGeom>
          </p:spPr>
          <p:txBody>
            <a:bodyPr anchor="t" rtlCol="false" tIns="0" lIns="0" bIns="0" rIns="0">
              <a:spAutoFit/>
            </a:bodyPr>
            <a:lstStyle/>
            <a:p>
              <a:pPr algn="ctr">
                <a:lnSpc>
                  <a:spcPts val="7336"/>
                </a:lnSpc>
                <a:spcBef>
                  <a:spcPct val="0"/>
                </a:spcBef>
              </a:pPr>
              <a:r>
                <a:rPr lang="en-US" sz="5240">
                  <a:solidFill>
                    <a:srgbClr val="AFE4CB"/>
                  </a:solidFill>
                  <a:latin typeface="Open Sans"/>
                </a:rPr>
                <a:t>04</a:t>
              </a:r>
            </a:p>
          </p:txBody>
        </p:sp>
        <p:sp>
          <p:nvSpPr>
            <p:cNvPr name="TextBox 51" id="51"/>
            <p:cNvSpPr txBox="true"/>
            <p:nvPr/>
          </p:nvSpPr>
          <p:spPr>
            <a:xfrm rot="0">
              <a:off x="1303129" y="568180"/>
              <a:ext cx="506557" cy="578019"/>
            </a:xfrm>
            <a:prstGeom prst="rect">
              <a:avLst/>
            </a:prstGeom>
          </p:spPr>
          <p:txBody>
            <a:bodyPr anchor="t" rtlCol="false" tIns="0" lIns="0" bIns="0" rIns="0">
              <a:spAutoFit/>
            </a:bodyPr>
            <a:lstStyle/>
            <a:p>
              <a:pPr algn="ctr">
                <a:lnSpc>
                  <a:spcPts val="3667"/>
                </a:lnSpc>
                <a:spcBef>
                  <a:spcPct val="0"/>
                </a:spcBef>
              </a:pPr>
              <a:r>
                <a:rPr lang="en-US" sz="2619">
                  <a:solidFill>
                    <a:srgbClr val="00BF63"/>
                  </a:solidFill>
                  <a:latin typeface="Open Sans Bold"/>
                </a:rPr>
                <a:t>04</a:t>
              </a:r>
            </a:p>
          </p:txBody>
        </p:sp>
      </p:grpSp>
      <p:sp>
        <p:nvSpPr>
          <p:cNvPr name="TextBox 52" id="52"/>
          <p:cNvSpPr txBox="true"/>
          <p:nvPr/>
        </p:nvSpPr>
        <p:spPr>
          <a:xfrm rot="0">
            <a:off x="4172006" y="1778743"/>
            <a:ext cx="13925759" cy="2636736"/>
          </a:xfrm>
          <a:prstGeom prst="rect">
            <a:avLst/>
          </a:prstGeom>
        </p:spPr>
        <p:txBody>
          <a:bodyPr anchor="t" rtlCol="false" tIns="0" lIns="0" bIns="0" rIns="0">
            <a:spAutoFit/>
          </a:bodyPr>
          <a:lstStyle/>
          <a:p>
            <a:pPr>
              <a:lnSpc>
                <a:spcPts val="5276"/>
              </a:lnSpc>
            </a:pPr>
            <a:r>
              <a:rPr lang="en-US" sz="3823" spc="374">
                <a:solidFill>
                  <a:srgbClr val="000000"/>
                </a:solidFill>
                <a:latin typeface="Open Sauce Bold"/>
              </a:rPr>
              <a:t>- Order_Date, time, Aging (thời gian giao hàng)</a:t>
            </a:r>
          </a:p>
          <a:p>
            <a:pPr>
              <a:lnSpc>
                <a:spcPts val="5276"/>
              </a:lnSpc>
            </a:pPr>
            <a:r>
              <a:rPr lang="en-US" sz="3823" spc="374">
                <a:solidFill>
                  <a:srgbClr val="000000"/>
                </a:solidFill>
                <a:latin typeface="Open Sauce Bold"/>
              </a:rPr>
              <a:t>- Customer_Id, Gender, customer_login_type</a:t>
            </a:r>
          </a:p>
          <a:p>
            <a:pPr algn="just">
              <a:lnSpc>
                <a:spcPts val="5276"/>
              </a:lnSpc>
              <a:spcBef>
                <a:spcPct val="0"/>
              </a:spcBef>
            </a:pPr>
            <a:r>
              <a:rPr lang="en-US" sz="3823" spc="374">
                <a:solidFill>
                  <a:srgbClr val="000000"/>
                </a:solidFill>
                <a:latin typeface="Open Sauce Bold"/>
              </a:rPr>
              <a:t>- Các hạng mục về sản phẩm (Product, Product Category, Quantity, Sales, Discount, ...)</a:t>
            </a:r>
          </a:p>
        </p:txBody>
      </p:sp>
      <p:sp>
        <p:nvSpPr>
          <p:cNvPr name="Freeform 53" id="53"/>
          <p:cNvSpPr/>
          <p:nvPr/>
        </p:nvSpPr>
        <p:spPr>
          <a:xfrm flipH="false" flipV="false" rot="0">
            <a:off x="5772627" y="4533391"/>
            <a:ext cx="6742746" cy="4997233"/>
          </a:xfrm>
          <a:custGeom>
            <a:avLst/>
            <a:gdLst/>
            <a:ahLst/>
            <a:cxnLst/>
            <a:rect r="r" b="b" t="t" l="l"/>
            <a:pathLst>
              <a:path h="4997233" w="6742746">
                <a:moveTo>
                  <a:pt x="0" y="0"/>
                </a:moveTo>
                <a:lnTo>
                  <a:pt x="6742746" y="0"/>
                </a:lnTo>
                <a:lnTo>
                  <a:pt x="6742746" y="4997234"/>
                </a:lnTo>
                <a:lnTo>
                  <a:pt x="0" y="4997234"/>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1028700" y="1643757"/>
            <a:ext cx="8864552" cy="455872"/>
          </a:xfrm>
          <a:prstGeom prst="rect">
            <a:avLst/>
          </a:prstGeom>
        </p:spPr>
        <p:txBody>
          <a:bodyPr anchor="t" rtlCol="false" tIns="0" lIns="0" bIns="0" rIns="0">
            <a:spAutoFit/>
          </a:bodyPr>
          <a:lstStyle/>
          <a:p>
            <a:pPr algn="l" marL="0" indent="0" lvl="0">
              <a:lnSpc>
                <a:spcPts val="3486"/>
              </a:lnSpc>
              <a:spcBef>
                <a:spcPct val="0"/>
              </a:spcBef>
            </a:pPr>
            <a:r>
              <a:rPr lang="en-US" sz="3521" spc="123">
                <a:solidFill>
                  <a:srgbClr val="040506"/>
                </a:solidFill>
                <a:latin typeface="Canva Sans Bold"/>
              </a:rPr>
              <a:t>CHI TIẾT XỬ LÝ DỮ LIỆU</a:t>
            </a:r>
          </a:p>
        </p:txBody>
      </p:sp>
      <p:sp>
        <p:nvSpPr>
          <p:cNvPr name="Freeform 4" id="4"/>
          <p:cNvSpPr/>
          <p:nvPr/>
        </p:nvSpPr>
        <p:spPr>
          <a:xfrm flipH="false" flipV="false" rot="-10800000">
            <a:off x="-305814" y="-199090"/>
            <a:ext cx="8536520" cy="2452310"/>
          </a:xfrm>
          <a:custGeom>
            <a:avLst/>
            <a:gdLst/>
            <a:ahLst/>
            <a:cxnLst/>
            <a:rect r="r" b="b" t="t" l="l"/>
            <a:pathLst>
              <a:path h="2452310" w="8536520">
                <a:moveTo>
                  <a:pt x="0" y="0"/>
                </a:moveTo>
                <a:lnTo>
                  <a:pt x="8536521" y="0"/>
                </a:lnTo>
                <a:lnTo>
                  <a:pt x="8536521" y="2452309"/>
                </a:lnTo>
                <a:lnTo>
                  <a:pt x="0" y="24523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861924" y="1567557"/>
            <a:ext cx="9025218" cy="6889211"/>
          </a:xfrm>
          <a:custGeom>
            <a:avLst/>
            <a:gdLst/>
            <a:ahLst/>
            <a:cxnLst/>
            <a:rect r="r" b="b" t="t" l="l"/>
            <a:pathLst>
              <a:path h="6889211" w="9025218">
                <a:moveTo>
                  <a:pt x="0" y="0"/>
                </a:moveTo>
                <a:lnTo>
                  <a:pt x="9025218" y="0"/>
                </a:lnTo>
                <a:lnTo>
                  <a:pt x="9025218" y="6889211"/>
                </a:lnTo>
                <a:lnTo>
                  <a:pt x="0" y="6889211"/>
                </a:lnTo>
                <a:lnTo>
                  <a:pt x="0" y="0"/>
                </a:lnTo>
                <a:close/>
              </a:path>
            </a:pathLst>
          </a:custGeom>
          <a:blipFill>
            <a:blip r:embed="rId5"/>
            <a:stretch>
              <a:fillRect l="0" t="0" r="0" b="0"/>
            </a:stretch>
          </a:blipFill>
        </p:spPr>
      </p:sp>
      <p:sp>
        <p:nvSpPr>
          <p:cNvPr name="Freeform 6" id="6"/>
          <p:cNvSpPr/>
          <p:nvPr/>
        </p:nvSpPr>
        <p:spPr>
          <a:xfrm flipH="false" flipV="false" rot="0">
            <a:off x="4399733" y="3021013"/>
            <a:ext cx="2122487" cy="2122487"/>
          </a:xfrm>
          <a:custGeom>
            <a:avLst/>
            <a:gdLst/>
            <a:ahLst/>
            <a:cxnLst/>
            <a:rect r="r" b="b" t="t" l="l"/>
            <a:pathLst>
              <a:path h="2122487" w="2122487">
                <a:moveTo>
                  <a:pt x="0" y="0"/>
                </a:moveTo>
                <a:lnTo>
                  <a:pt x="2122487" y="0"/>
                </a:lnTo>
                <a:lnTo>
                  <a:pt x="2122487" y="2122487"/>
                </a:lnTo>
                <a:lnTo>
                  <a:pt x="0" y="21224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28700" y="3021013"/>
            <a:ext cx="2284446" cy="2271985"/>
          </a:xfrm>
          <a:custGeom>
            <a:avLst/>
            <a:gdLst/>
            <a:ahLst/>
            <a:cxnLst/>
            <a:rect r="r" b="b" t="t" l="l"/>
            <a:pathLst>
              <a:path h="2271985" w="2284446">
                <a:moveTo>
                  <a:pt x="0" y="0"/>
                </a:moveTo>
                <a:lnTo>
                  <a:pt x="2284446" y="0"/>
                </a:lnTo>
                <a:lnTo>
                  <a:pt x="2284446" y="2271985"/>
                </a:lnTo>
                <a:lnTo>
                  <a:pt x="0" y="22719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028700" y="5343649"/>
            <a:ext cx="7202007" cy="4434196"/>
          </a:xfrm>
          <a:prstGeom prst="rect">
            <a:avLst/>
          </a:prstGeom>
        </p:spPr>
        <p:txBody>
          <a:bodyPr anchor="t" rtlCol="false" tIns="0" lIns="0" bIns="0" rIns="0">
            <a:spAutoFit/>
          </a:bodyPr>
          <a:lstStyle/>
          <a:p>
            <a:pPr algn="just">
              <a:lnSpc>
                <a:spcPts val="5009"/>
              </a:lnSpc>
            </a:pPr>
            <a:r>
              <a:rPr lang="en-US" sz="3629" spc="355">
                <a:solidFill>
                  <a:srgbClr val="000000"/>
                </a:solidFill>
                <a:latin typeface="Open Sauce Bold"/>
              </a:rPr>
              <a:t> - Xóa bỏ các dòng bị trống (NaN, Null)</a:t>
            </a:r>
          </a:p>
          <a:p>
            <a:pPr algn="just">
              <a:lnSpc>
                <a:spcPts val="5009"/>
              </a:lnSpc>
            </a:pPr>
          </a:p>
          <a:p>
            <a:pPr algn="just">
              <a:lnSpc>
                <a:spcPts val="5009"/>
              </a:lnSpc>
            </a:pPr>
            <a:r>
              <a:rPr lang="en-US" sz="3629" spc="355">
                <a:solidFill>
                  <a:srgbClr val="000000"/>
                </a:solidFill>
                <a:latin typeface="Open Sauce Bold"/>
              </a:rPr>
              <a:t> - Dataset sau khi xử lý còn lại 38990 khách hàng mua hàng </a:t>
            </a:r>
          </a:p>
          <a:p>
            <a:pPr algn="just" marL="0" indent="0" lvl="0">
              <a:lnSpc>
                <a:spcPts val="5009"/>
              </a:lnSpc>
              <a:spcBef>
                <a:spcPct val="0"/>
              </a:spcBef>
            </a:pPr>
          </a:p>
        </p:txBody>
      </p:sp>
      <p:sp>
        <p:nvSpPr>
          <p:cNvPr name="TextBox 9" id="9"/>
          <p:cNvSpPr txBox="true"/>
          <p:nvPr/>
        </p:nvSpPr>
        <p:spPr>
          <a:xfrm rot="0">
            <a:off x="1028700" y="2300844"/>
            <a:ext cx="7202007" cy="720168"/>
          </a:xfrm>
          <a:prstGeom prst="rect">
            <a:avLst/>
          </a:prstGeom>
        </p:spPr>
        <p:txBody>
          <a:bodyPr anchor="t" rtlCol="false" tIns="0" lIns="0" bIns="0" rIns="0">
            <a:spAutoFit/>
          </a:bodyPr>
          <a:lstStyle/>
          <a:p>
            <a:pPr algn="ctr" marL="0" indent="0" lvl="0">
              <a:lnSpc>
                <a:spcPts val="5975"/>
              </a:lnSpc>
              <a:spcBef>
                <a:spcPct val="0"/>
              </a:spcBef>
            </a:pPr>
            <a:r>
              <a:rPr lang="en-US" sz="4329" spc="424">
                <a:solidFill>
                  <a:srgbClr val="000000"/>
                </a:solidFill>
                <a:latin typeface="Open Sauce Bold"/>
              </a:rPr>
              <a:t>Clean Data by Python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800000">
            <a:off x="-305814" y="-323115"/>
            <a:ext cx="8536520" cy="2452310"/>
          </a:xfrm>
          <a:custGeom>
            <a:avLst/>
            <a:gdLst/>
            <a:ahLst/>
            <a:cxnLst/>
            <a:rect r="r" b="b" t="t" l="l"/>
            <a:pathLst>
              <a:path h="2452310" w="8536520">
                <a:moveTo>
                  <a:pt x="0" y="0"/>
                </a:moveTo>
                <a:lnTo>
                  <a:pt x="8536521" y="0"/>
                </a:lnTo>
                <a:lnTo>
                  <a:pt x="8536521" y="2452310"/>
                </a:lnTo>
                <a:lnTo>
                  <a:pt x="0" y="24523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399733" y="3021013"/>
            <a:ext cx="2122487" cy="2122487"/>
          </a:xfrm>
          <a:custGeom>
            <a:avLst/>
            <a:gdLst/>
            <a:ahLst/>
            <a:cxnLst/>
            <a:rect r="r" b="b" t="t" l="l"/>
            <a:pathLst>
              <a:path h="2122487" w="2122487">
                <a:moveTo>
                  <a:pt x="0" y="0"/>
                </a:moveTo>
                <a:lnTo>
                  <a:pt x="2122487" y="0"/>
                </a:lnTo>
                <a:lnTo>
                  <a:pt x="2122487" y="2122487"/>
                </a:lnTo>
                <a:lnTo>
                  <a:pt x="0" y="21224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3021013"/>
            <a:ext cx="2284446" cy="2271985"/>
          </a:xfrm>
          <a:custGeom>
            <a:avLst/>
            <a:gdLst/>
            <a:ahLst/>
            <a:cxnLst/>
            <a:rect r="r" b="b" t="t" l="l"/>
            <a:pathLst>
              <a:path h="2271985" w="2284446">
                <a:moveTo>
                  <a:pt x="0" y="0"/>
                </a:moveTo>
                <a:lnTo>
                  <a:pt x="2284446" y="0"/>
                </a:lnTo>
                <a:lnTo>
                  <a:pt x="2284446" y="2271985"/>
                </a:lnTo>
                <a:lnTo>
                  <a:pt x="0" y="22719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321502" y="4620574"/>
            <a:ext cx="10405389" cy="5018761"/>
          </a:xfrm>
          <a:custGeom>
            <a:avLst/>
            <a:gdLst/>
            <a:ahLst/>
            <a:cxnLst/>
            <a:rect r="r" b="b" t="t" l="l"/>
            <a:pathLst>
              <a:path h="5018761" w="10405389">
                <a:moveTo>
                  <a:pt x="0" y="0"/>
                </a:moveTo>
                <a:lnTo>
                  <a:pt x="10405389" y="0"/>
                </a:lnTo>
                <a:lnTo>
                  <a:pt x="10405389" y="5018761"/>
                </a:lnTo>
                <a:lnTo>
                  <a:pt x="0" y="5018761"/>
                </a:lnTo>
                <a:lnTo>
                  <a:pt x="0" y="0"/>
                </a:lnTo>
                <a:close/>
              </a:path>
            </a:pathLst>
          </a:custGeom>
          <a:blipFill>
            <a:blip r:embed="rId9"/>
            <a:stretch>
              <a:fillRect l="0" t="0" r="0" b="0"/>
            </a:stretch>
          </a:blipFill>
        </p:spPr>
      </p:sp>
      <p:sp>
        <p:nvSpPr>
          <p:cNvPr name="TextBox 7" id="7"/>
          <p:cNvSpPr txBox="true"/>
          <p:nvPr/>
        </p:nvSpPr>
        <p:spPr>
          <a:xfrm rot="0">
            <a:off x="211492" y="6121673"/>
            <a:ext cx="6937963" cy="2498295"/>
          </a:xfrm>
          <a:prstGeom prst="rect">
            <a:avLst/>
          </a:prstGeom>
        </p:spPr>
        <p:txBody>
          <a:bodyPr anchor="t" rtlCol="false" tIns="0" lIns="0" bIns="0" rIns="0">
            <a:spAutoFit/>
          </a:bodyPr>
          <a:lstStyle/>
          <a:p>
            <a:pPr algn="just">
              <a:lnSpc>
                <a:spcPts val="5009"/>
              </a:lnSpc>
            </a:pPr>
            <a:r>
              <a:rPr lang="en-US" sz="3629" spc="355">
                <a:solidFill>
                  <a:srgbClr val="000000"/>
                </a:solidFill>
                <a:latin typeface="Open Sauce Bold"/>
              </a:rPr>
              <a:t> - Tạo cột Hour từ cột Time, Delivered_Date từ cột Order_Date và Aging</a:t>
            </a:r>
          </a:p>
          <a:p>
            <a:pPr algn="just" marL="0" indent="0" lvl="0">
              <a:lnSpc>
                <a:spcPts val="5009"/>
              </a:lnSpc>
              <a:spcBef>
                <a:spcPct val="0"/>
              </a:spcBef>
            </a:pPr>
          </a:p>
        </p:txBody>
      </p:sp>
      <p:sp>
        <p:nvSpPr>
          <p:cNvPr name="TextBox 8" id="8"/>
          <p:cNvSpPr txBox="true"/>
          <p:nvPr/>
        </p:nvSpPr>
        <p:spPr>
          <a:xfrm rot="0">
            <a:off x="0" y="2300844"/>
            <a:ext cx="8861924" cy="679401"/>
          </a:xfrm>
          <a:prstGeom prst="rect">
            <a:avLst/>
          </a:prstGeom>
        </p:spPr>
        <p:txBody>
          <a:bodyPr anchor="t" rtlCol="false" tIns="0" lIns="0" bIns="0" rIns="0">
            <a:spAutoFit/>
          </a:bodyPr>
          <a:lstStyle/>
          <a:p>
            <a:pPr algn="ctr" marL="0" indent="0" lvl="0">
              <a:lnSpc>
                <a:spcPts val="5561"/>
              </a:lnSpc>
              <a:spcBef>
                <a:spcPct val="0"/>
              </a:spcBef>
            </a:pPr>
            <a:r>
              <a:rPr lang="en-US" sz="4029" spc="394">
                <a:solidFill>
                  <a:srgbClr val="000000"/>
                </a:solidFill>
                <a:latin typeface="Open Sauce Bold"/>
              </a:rPr>
              <a:t>Tạo cột Hour, Delivered_Date </a:t>
            </a:r>
          </a:p>
        </p:txBody>
      </p:sp>
      <p:sp>
        <p:nvSpPr>
          <p:cNvPr name="TextBox 9" id="9"/>
          <p:cNvSpPr txBox="true"/>
          <p:nvPr/>
        </p:nvSpPr>
        <p:spPr>
          <a:xfrm rot="0">
            <a:off x="9144000" y="2062520"/>
            <a:ext cx="8582891" cy="1869645"/>
          </a:xfrm>
          <a:prstGeom prst="rect">
            <a:avLst/>
          </a:prstGeom>
        </p:spPr>
        <p:txBody>
          <a:bodyPr anchor="t" rtlCol="false" tIns="0" lIns="0" bIns="0" rIns="0">
            <a:spAutoFit/>
          </a:bodyPr>
          <a:lstStyle/>
          <a:p>
            <a:pPr algn="just" marL="0" indent="0" lvl="0">
              <a:lnSpc>
                <a:spcPts val="5009"/>
              </a:lnSpc>
              <a:spcBef>
                <a:spcPct val="0"/>
              </a:spcBef>
            </a:pPr>
            <a:r>
              <a:rPr lang="en-US" sz="3629" spc="355">
                <a:solidFill>
                  <a:srgbClr val="000000"/>
                </a:solidFill>
                <a:latin typeface="Open Sauce Bold"/>
              </a:rPr>
              <a:t> - Xuất dữ liệu từ DataFrame thành file csv mới (E-commerce Dataset_cleaned)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6863979" y="390281"/>
            <a:ext cx="456205" cy="263769"/>
          </a:xfrm>
          <a:custGeom>
            <a:avLst/>
            <a:gdLst/>
            <a:ahLst/>
            <a:cxnLst/>
            <a:rect r="r" b="b" t="t" l="l"/>
            <a:pathLst>
              <a:path h="263769" w="456205">
                <a:moveTo>
                  <a:pt x="0" y="0"/>
                </a:moveTo>
                <a:lnTo>
                  <a:pt x="456205" y="0"/>
                </a:lnTo>
                <a:lnTo>
                  <a:pt x="456205"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rot="0">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sp>
        <p:nvSpPr>
          <p:cNvPr name="Freeform 6" id="6"/>
          <p:cNvSpPr/>
          <p:nvPr/>
        </p:nvSpPr>
        <p:spPr>
          <a:xfrm flipH="false" flipV="false" rot="0">
            <a:off x="1375530" y="1028700"/>
            <a:ext cx="15536939" cy="8625114"/>
          </a:xfrm>
          <a:custGeom>
            <a:avLst/>
            <a:gdLst/>
            <a:ahLst/>
            <a:cxnLst/>
            <a:rect r="r" b="b" t="t" l="l"/>
            <a:pathLst>
              <a:path h="8625114" w="15536939">
                <a:moveTo>
                  <a:pt x="0" y="0"/>
                </a:moveTo>
                <a:lnTo>
                  <a:pt x="15536940" y="0"/>
                </a:lnTo>
                <a:lnTo>
                  <a:pt x="15536940" y="8625114"/>
                </a:lnTo>
                <a:lnTo>
                  <a:pt x="0" y="8625114"/>
                </a:lnTo>
                <a:lnTo>
                  <a:pt x="0" y="0"/>
                </a:lnTo>
                <a:close/>
              </a:path>
            </a:pathLst>
          </a:custGeom>
          <a:blipFill>
            <a:blip r:embed="rId5"/>
            <a:stretch>
              <a:fillRect l="0" t="0" r="0" b="0"/>
            </a:stretch>
          </a:blipFill>
        </p:spPr>
      </p:sp>
      <p:sp>
        <p:nvSpPr>
          <p:cNvPr name="TextBox 7" id="7"/>
          <p:cNvSpPr txBox="true"/>
          <p:nvPr/>
        </p:nvSpPr>
        <p:spPr>
          <a:xfrm rot="0">
            <a:off x="214749" y="-153739"/>
            <a:ext cx="17397507" cy="1182439"/>
          </a:xfrm>
          <a:prstGeom prst="rect">
            <a:avLst/>
          </a:prstGeom>
        </p:spPr>
        <p:txBody>
          <a:bodyPr anchor="t" rtlCol="false" tIns="0" lIns="0" bIns="0" rIns="0">
            <a:spAutoFit/>
          </a:bodyPr>
          <a:lstStyle/>
          <a:p>
            <a:pPr>
              <a:lnSpc>
                <a:spcPts val="9694"/>
              </a:lnSpc>
            </a:pPr>
            <a:r>
              <a:rPr lang="en-US" sz="7024" spc="688">
                <a:solidFill>
                  <a:srgbClr val="FFFFFF"/>
                </a:solidFill>
                <a:latin typeface="Oswald Bold"/>
              </a:rPr>
              <a:t>OVERVIEW </a:t>
            </a:r>
          </a:p>
        </p:txBody>
      </p:sp>
      <p:grpSp>
        <p:nvGrpSpPr>
          <p:cNvPr name="Group 8" id="8"/>
          <p:cNvGrpSpPr/>
          <p:nvPr/>
        </p:nvGrpSpPr>
        <p:grpSpPr>
          <a:xfrm rot="0">
            <a:off x="4864680" y="-388736"/>
            <a:ext cx="12747575" cy="1209618"/>
            <a:chOff x="0" y="0"/>
            <a:chExt cx="16996767" cy="1612824"/>
          </a:xfrm>
        </p:grpSpPr>
        <p:sp>
          <p:nvSpPr>
            <p:cNvPr name="TextBox 9" id="9"/>
            <p:cNvSpPr txBox="true"/>
            <p:nvPr/>
          </p:nvSpPr>
          <p:spPr>
            <a:xfrm rot="0">
              <a:off x="0" y="893737"/>
              <a:ext cx="16996767" cy="719087"/>
            </a:xfrm>
            <a:prstGeom prst="rect">
              <a:avLst/>
            </a:prstGeom>
          </p:spPr>
          <p:txBody>
            <a:bodyPr anchor="t" rtlCol="false" tIns="0" lIns="0" bIns="0" rIns="0">
              <a:spAutoFit/>
            </a:bodyPr>
            <a:lstStyle/>
            <a:p>
              <a:pPr marL="0" indent="0" lvl="0">
                <a:lnSpc>
                  <a:spcPts val="4530"/>
                </a:lnSpc>
                <a:spcBef>
                  <a:spcPct val="0"/>
                </a:spcBef>
              </a:pPr>
              <a:r>
                <a:rPr lang="en-US" sz="3235">
                  <a:solidFill>
                    <a:srgbClr val="F2F4F5"/>
                  </a:solidFill>
                  <a:latin typeface="Open Sans Italics"/>
                </a:rPr>
                <a:t>(Trực quan hóa dữ liệu bằng </a:t>
              </a:r>
              <a:r>
                <a:rPr lang="en-US" sz="3235" u="sng">
                  <a:solidFill>
                    <a:srgbClr val="FF3131"/>
                  </a:solidFill>
                  <a:latin typeface="Open Sans Bold Italics"/>
                </a:rPr>
                <a:t>Power BI</a:t>
              </a:r>
              <a:r>
                <a:rPr lang="en-US" sz="3235" u="sng">
                  <a:solidFill>
                    <a:srgbClr val="F2F4F5"/>
                  </a:solidFill>
                  <a:latin typeface="Open Sans Bold Italics"/>
                </a:rPr>
                <a:t>)</a:t>
              </a:r>
            </a:p>
          </p:txBody>
        </p:sp>
        <p:sp>
          <p:nvSpPr>
            <p:cNvPr name="TextBox 10" id="10"/>
            <p:cNvSpPr txBox="true"/>
            <p:nvPr/>
          </p:nvSpPr>
          <p:spPr>
            <a:xfrm rot="0">
              <a:off x="0" y="95250"/>
              <a:ext cx="16807348" cy="725938"/>
            </a:xfrm>
            <a:prstGeom prst="rect">
              <a:avLst/>
            </a:prstGeom>
          </p:spPr>
          <p:txBody>
            <a:bodyPr anchor="t" rtlCol="false" tIns="0" lIns="0" bIns="0" rIns="0">
              <a:spAutoFit/>
            </a:bodyPr>
            <a:lstStyle/>
            <a:p>
              <a:pPr marL="0" indent="0" lvl="0">
                <a:lnSpc>
                  <a:spcPts val="3893"/>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DAFyutdtWdQ</dc:identifier>
  <dcterms:modified xsi:type="dcterms:W3CDTF">2011-08-01T06:04:30Z</dcterms:modified>
  <cp:revision>1</cp:revision>
  <dc:title>Bản sao của Project MindX</dc:title>
</cp:coreProperties>
</file>